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notesMasterIdLst>
    <p:notesMasterId r:id="rId35"/>
  </p:notesMasterIdLst>
  <p:sldIdLst>
    <p:sldId id="256" r:id="rId2"/>
    <p:sldId id="298" r:id="rId3"/>
    <p:sldId id="299" r:id="rId4"/>
    <p:sldId id="295" r:id="rId5"/>
    <p:sldId id="273" r:id="rId6"/>
    <p:sldId id="257" r:id="rId7"/>
    <p:sldId id="258" r:id="rId8"/>
    <p:sldId id="290" r:id="rId9"/>
    <p:sldId id="260" r:id="rId10"/>
    <p:sldId id="261" r:id="rId11"/>
    <p:sldId id="259" r:id="rId12"/>
    <p:sldId id="262" r:id="rId13"/>
    <p:sldId id="263" r:id="rId14"/>
    <p:sldId id="280" r:id="rId15"/>
    <p:sldId id="264" r:id="rId16"/>
    <p:sldId id="266" r:id="rId17"/>
    <p:sldId id="296" r:id="rId18"/>
    <p:sldId id="265" r:id="rId19"/>
    <p:sldId id="267" r:id="rId20"/>
    <p:sldId id="291" r:id="rId21"/>
    <p:sldId id="272" r:id="rId22"/>
    <p:sldId id="294" r:id="rId23"/>
    <p:sldId id="284" r:id="rId24"/>
    <p:sldId id="268" r:id="rId25"/>
    <p:sldId id="269" r:id="rId26"/>
    <p:sldId id="297" r:id="rId27"/>
    <p:sldId id="281" r:id="rId28"/>
    <p:sldId id="276" r:id="rId29"/>
    <p:sldId id="277" r:id="rId30"/>
    <p:sldId id="278" r:id="rId31"/>
    <p:sldId id="286" r:id="rId32"/>
    <p:sldId id="279" r:id="rId33"/>
    <p:sldId id="289"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varScale="1">
        <p:scale>
          <a:sx n="70" d="100"/>
          <a:sy n="70" d="100"/>
        </p:scale>
        <p:origin x="7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D31843-2876-4603-8291-8969B4B27BDD}" type="doc">
      <dgm:prSet loTypeId="urn:microsoft.com/office/officeart/2005/8/layout/matrix2" loCatId="matrix" qsTypeId="urn:microsoft.com/office/officeart/2005/8/quickstyle/simple4" qsCatId="simple" csTypeId="urn:microsoft.com/office/officeart/2005/8/colors/accent0_1" csCatId="mainScheme" phldr="1"/>
      <dgm:spPr/>
      <dgm:t>
        <a:bodyPr/>
        <a:lstStyle/>
        <a:p>
          <a:endParaRPr lang="en-US"/>
        </a:p>
      </dgm:t>
    </dgm:pt>
    <dgm:pt modelId="{70897CCB-D020-4E11-8FD7-B751051987B6}">
      <dgm:prSet phldrT="[Text]"/>
      <dgm:spPr/>
      <dgm:t>
        <a:bodyPr/>
        <a:lstStyle/>
        <a:p>
          <a:r>
            <a:rPr lang="en-US" dirty="0" smtClean="0"/>
            <a:t>Some Supporting Characters</a:t>
          </a:r>
          <a:endParaRPr lang="en-US" dirty="0"/>
        </a:p>
      </dgm:t>
    </dgm:pt>
    <dgm:pt modelId="{C21D003C-7918-41B2-BFC4-FB31DAA21376}" type="parTrans" cxnId="{EB2B43C4-FED1-4FFD-9A4E-B0A979158E48}">
      <dgm:prSet/>
      <dgm:spPr/>
      <dgm:t>
        <a:bodyPr/>
        <a:lstStyle/>
        <a:p>
          <a:endParaRPr lang="en-US"/>
        </a:p>
      </dgm:t>
    </dgm:pt>
    <dgm:pt modelId="{CA21A6E1-A454-444C-9EE5-55F7A3E48246}" type="sibTrans" cxnId="{EB2B43C4-FED1-4FFD-9A4E-B0A979158E48}">
      <dgm:prSet/>
      <dgm:spPr/>
      <dgm:t>
        <a:bodyPr/>
        <a:lstStyle/>
        <a:p>
          <a:endParaRPr lang="en-US"/>
        </a:p>
      </dgm:t>
    </dgm:pt>
    <dgm:pt modelId="{FBAD4418-ECD4-47BD-87CA-2C9A587D2C37}">
      <dgm:prSet phldrT="[Text]"/>
      <dgm:spPr/>
      <dgm:t>
        <a:bodyPr/>
        <a:lstStyle/>
        <a:p>
          <a:r>
            <a:rPr lang="en-US" dirty="0" smtClean="0"/>
            <a:t>Protagonists</a:t>
          </a:r>
        </a:p>
        <a:p>
          <a:r>
            <a:rPr lang="en-US" dirty="0" smtClean="0"/>
            <a:t>Antagonists</a:t>
          </a:r>
        </a:p>
        <a:p>
          <a:r>
            <a:rPr lang="en-US" dirty="0" smtClean="0"/>
            <a:t>Some Supporting Characters</a:t>
          </a:r>
          <a:endParaRPr lang="en-US" dirty="0"/>
        </a:p>
      </dgm:t>
    </dgm:pt>
    <dgm:pt modelId="{985D8F56-D33B-4379-92DA-45583C6191F8}" type="parTrans" cxnId="{DE5C3DFB-8CA2-4361-8CFE-D8F144B59FCD}">
      <dgm:prSet/>
      <dgm:spPr/>
      <dgm:t>
        <a:bodyPr/>
        <a:lstStyle/>
        <a:p>
          <a:endParaRPr lang="en-US"/>
        </a:p>
      </dgm:t>
    </dgm:pt>
    <dgm:pt modelId="{A5ECAFCF-8DF9-4D34-94B5-DB86F9E49828}" type="sibTrans" cxnId="{DE5C3DFB-8CA2-4361-8CFE-D8F144B59FCD}">
      <dgm:prSet/>
      <dgm:spPr/>
      <dgm:t>
        <a:bodyPr/>
        <a:lstStyle/>
        <a:p>
          <a:endParaRPr lang="en-US"/>
        </a:p>
      </dgm:t>
    </dgm:pt>
    <dgm:pt modelId="{CA4E5598-7E5F-4EF5-A5E8-AE30C4C70F3B}">
      <dgm:prSet phldrT="[Text]"/>
      <dgm:spPr/>
      <dgm:t>
        <a:bodyPr/>
        <a:lstStyle/>
        <a:p>
          <a:r>
            <a:rPr lang="en-US" dirty="0" smtClean="0"/>
            <a:t>Background Characters</a:t>
          </a:r>
          <a:endParaRPr lang="en-US" dirty="0"/>
        </a:p>
      </dgm:t>
    </dgm:pt>
    <dgm:pt modelId="{9401176F-5202-45BE-838A-AEA9E12BCF47}" type="parTrans" cxnId="{3A920F68-F5FE-49F0-866D-50AF17AD15F8}">
      <dgm:prSet/>
      <dgm:spPr/>
      <dgm:t>
        <a:bodyPr/>
        <a:lstStyle/>
        <a:p>
          <a:endParaRPr lang="en-US"/>
        </a:p>
      </dgm:t>
    </dgm:pt>
    <dgm:pt modelId="{74332356-60FD-4A67-A9D5-82D3E8F52FE2}" type="sibTrans" cxnId="{3A920F68-F5FE-49F0-866D-50AF17AD15F8}">
      <dgm:prSet/>
      <dgm:spPr/>
      <dgm:t>
        <a:bodyPr/>
        <a:lstStyle/>
        <a:p>
          <a:endParaRPr lang="en-US"/>
        </a:p>
      </dgm:t>
    </dgm:pt>
    <dgm:pt modelId="{72CC8CF3-1B68-4E68-A650-F6D4ACE89504}">
      <dgm:prSet phldrT="[Text]"/>
      <dgm:spPr/>
      <dgm:t>
        <a:bodyPr/>
        <a:lstStyle/>
        <a:p>
          <a:r>
            <a:rPr lang="en-US" dirty="0" smtClean="0"/>
            <a:t>Some Supporting Characters</a:t>
          </a:r>
          <a:endParaRPr lang="en-US" dirty="0"/>
        </a:p>
      </dgm:t>
    </dgm:pt>
    <dgm:pt modelId="{EE2163CD-68F0-411E-918E-A57EB9AB8273}" type="parTrans" cxnId="{65F4D5DD-3FD7-40B3-97B0-D51D37779C76}">
      <dgm:prSet/>
      <dgm:spPr/>
      <dgm:t>
        <a:bodyPr/>
        <a:lstStyle/>
        <a:p>
          <a:endParaRPr lang="en-US"/>
        </a:p>
      </dgm:t>
    </dgm:pt>
    <dgm:pt modelId="{FE106DB8-EE12-40A5-8061-59B4AA65153B}" type="sibTrans" cxnId="{65F4D5DD-3FD7-40B3-97B0-D51D37779C76}">
      <dgm:prSet/>
      <dgm:spPr/>
      <dgm:t>
        <a:bodyPr/>
        <a:lstStyle/>
        <a:p>
          <a:endParaRPr lang="en-US"/>
        </a:p>
      </dgm:t>
    </dgm:pt>
    <dgm:pt modelId="{A185C4E4-2971-4033-A9C4-0345A85BDC9E}" type="pres">
      <dgm:prSet presAssocID="{31D31843-2876-4603-8291-8969B4B27BDD}" presName="matrix" presStyleCnt="0">
        <dgm:presLayoutVars>
          <dgm:chMax val="1"/>
          <dgm:dir/>
          <dgm:resizeHandles val="exact"/>
        </dgm:presLayoutVars>
      </dgm:prSet>
      <dgm:spPr/>
      <dgm:t>
        <a:bodyPr/>
        <a:lstStyle/>
        <a:p>
          <a:endParaRPr lang="en-US"/>
        </a:p>
      </dgm:t>
    </dgm:pt>
    <dgm:pt modelId="{FC37EE41-0461-4970-AA77-B088E7A70B43}" type="pres">
      <dgm:prSet presAssocID="{31D31843-2876-4603-8291-8969B4B27BDD}" presName="axisShape" presStyleLbl="bgShp" presStyleIdx="0" presStyleCnt="1"/>
      <dgm:spPr/>
    </dgm:pt>
    <dgm:pt modelId="{A00B6AD5-EB36-4699-9166-0494AF6F50A9}" type="pres">
      <dgm:prSet presAssocID="{31D31843-2876-4603-8291-8969B4B27BDD}" presName="rect1" presStyleLbl="node1" presStyleIdx="0" presStyleCnt="4">
        <dgm:presLayoutVars>
          <dgm:chMax val="0"/>
          <dgm:chPref val="0"/>
          <dgm:bulletEnabled val="1"/>
        </dgm:presLayoutVars>
      </dgm:prSet>
      <dgm:spPr/>
      <dgm:t>
        <a:bodyPr/>
        <a:lstStyle/>
        <a:p>
          <a:endParaRPr lang="en-US"/>
        </a:p>
      </dgm:t>
    </dgm:pt>
    <dgm:pt modelId="{2061B033-9BE7-45C8-A17A-BD73C8957514}" type="pres">
      <dgm:prSet presAssocID="{31D31843-2876-4603-8291-8969B4B27BDD}" presName="rect2" presStyleLbl="node1" presStyleIdx="1" presStyleCnt="4">
        <dgm:presLayoutVars>
          <dgm:chMax val="0"/>
          <dgm:chPref val="0"/>
          <dgm:bulletEnabled val="1"/>
        </dgm:presLayoutVars>
      </dgm:prSet>
      <dgm:spPr/>
      <dgm:t>
        <a:bodyPr/>
        <a:lstStyle/>
        <a:p>
          <a:endParaRPr lang="en-US"/>
        </a:p>
      </dgm:t>
    </dgm:pt>
    <dgm:pt modelId="{4D41391C-CBA6-47BE-9EAB-6BC01F434A97}" type="pres">
      <dgm:prSet presAssocID="{31D31843-2876-4603-8291-8969B4B27BDD}" presName="rect3" presStyleLbl="node1" presStyleIdx="2" presStyleCnt="4">
        <dgm:presLayoutVars>
          <dgm:chMax val="0"/>
          <dgm:chPref val="0"/>
          <dgm:bulletEnabled val="1"/>
        </dgm:presLayoutVars>
      </dgm:prSet>
      <dgm:spPr/>
      <dgm:t>
        <a:bodyPr/>
        <a:lstStyle/>
        <a:p>
          <a:endParaRPr lang="en-US"/>
        </a:p>
      </dgm:t>
    </dgm:pt>
    <dgm:pt modelId="{5E8F8437-6E47-499C-82B7-8C56902C1A7F}" type="pres">
      <dgm:prSet presAssocID="{31D31843-2876-4603-8291-8969B4B27BDD}" presName="rect4" presStyleLbl="node1" presStyleIdx="3" presStyleCnt="4">
        <dgm:presLayoutVars>
          <dgm:chMax val="0"/>
          <dgm:chPref val="0"/>
          <dgm:bulletEnabled val="1"/>
        </dgm:presLayoutVars>
      </dgm:prSet>
      <dgm:spPr/>
      <dgm:t>
        <a:bodyPr/>
        <a:lstStyle/>
        <a:p>
          <a:endParaRPr lang="en-US"/>
        </a:p>
      </dgm:t>
    </dgm:pt>
  </dgm:ptLst>
  <dgm:cxnLst>
    <dgm:cxn modelId="{C84567BA-0499-4CBE-B33B-F27D8B4C2701}" type="presOf" srcId="{CA4E5598-7E5F-4EF5-A5E8-AE30C4C70F3B}" destId="{4D41391C-CBA6-47BE-9EAB-6BC01F434A97}" srcOrd="0" destOrd="0" presId="urn:microsoft.com/office/officeart/2005/8/layout/matrix2"/>
    <dgm:cxn modelId="{EB2B43C4-FED1-4FFD-9A4E-B0A979158E48}" srcId="{31D31843-2876-4603-8291-8969B4B27BDD}" destId="{70897CCB-D020-4E11-8FD7-B751051987B6}" srcOrd="0" destOrd="0" parTransId="{C21D003C-7918-41B2-BFC4-FB31DAA21376}" sibTransId="{CA21A6E1-A454-444C-9EE5-55F7A3E48246}"/>
    <dgm:cxn modelId="{BCEA1DB1-9EEE-4A29-A1AA-DB9948516E2D}" type="presOf" srcId="{72CC8CF3-1B68-4E68-A650-F6D4ACE89504}" destId="{5E8F8437-6E47-499C-82B7-8C56902C1A7F}" srcOrd="0" destOrd="0" presId="urn:microsoft.com/office/officeart/2005/8/layout/matrix2"/>
    <dgm:cxn modelId="{DE5C3DFB-8CA2-4361-8CFE-D8F144B59FCD}" srcId="{31D31843-2876-4603-8291-8969B4B27BDD}" destId="{FBAD4418-ECD4-47BD-87CA-2C9A587D2C37}" srcOrd="1" destOrd="0" parTransId="{985D8F56-D33B-4379-92DA-45583C6191F8}" sibTransId="{A5ECAFCF-8DF9-4D34-94B5-DB86F9E49828}"/>
    <dgm:cxn modelId="{727267BC-8D03-48F7-8A1D-FD3AE93B9541}" type="presOf" srcId="{70897CCB-D020-4E11-8FD7-B751051987B6}" destId="{A00B6AD5-EB36-4699-9166-0494AF6F50A9}" srcOrd="0" destOrd="0" presId="urn:microsoft.com/office/officeart/2005/8/layout/matrix2"/>
    <dgm:cxn modelId="{3A920F68-F5FE-49F0-866D-50AF17AD15F8}" srcId="{31D31843-2876-4603-8291-8969B4B27BDD}" destId="{CA4E5598-7E5F-4EF5-A5E8-AE30C4C70F3B}" srcOrd="2" destOrd="0" parTransId="{9401176F-5202-45BE-838A-AEA9E12BCF47}" sibTransId="{74332356-60FD-4A67-A9D5-82D3E8F52FE2}"/>
    <dgm:cxn modelId="{65F4D5DD-3FD7-40B3-97B0-D51D37779C76}" srcId="{31D31843-2876-4603-8291-8969B4B27BDD}" destId="{72CC8CF3-1B68-4E68-A650-F6D4ACE89504}" srcOrd="3" destOrd="0" parTransId="{EE2163CD-68F0-411E-918E-A57EB9AB8273}" sibTransId="{FE106DB8-EE12-40A5-8061-59B4AA65153B}"/>
    <dgm:cxn modelId="{73441C18-EC60-4EEC-A69B-2DB4331BE45E}" type="presOf" srcId="{FBAD4418-ECD4-47BD-87CA-2C9A587D2C37}" destId="{2061B033-9BE7-45C8-A17A-BD73C8957514}" srcOrd="0" destOrd="0" presId="urn:microsoft.com/office/officeart/2005/8/layout/matrix2"/>
    <dgm:cxn modelId="{33A2B31C-AECC-448E-B1B3-D0A259CB3446}" type="presOf" srcId="{31D31843-2876-4603-8291-8969B4B27BDD}" destId="{A185C4E4-2971-4033-A9C4-0345A85BDC9E}" srcOrd="0" destOrd="0" presId="urn:microsoft.com/office/officeart/2005/8/layout/matrix2"/>
    <dgm:cxn modelId="{C9D021CB-E56D-490F-B4B4-8FC595E55F4E}" type="presParOf" srcId="{A185C4E4-2971-4033-A9C4-0345A85BDC9E}" destId="{FC37EE41-0461-4970-AA77-B088E7A70B43}" srcOrd="0" destOrd="0" presId="urn:microsoft.com/office/officeart/2005/8/layout/matrix2"/>
    <dgm:cxn modelId="{F37770BC-39A7-4D1C-9BDF-1958E5EFE619}" type="presParOf" srcId="{A185C4E4-2971-4033-A9C4-0345A85BDC9E}" destId="{A00B6AD5-EB36-4699-9166-0494AF6F50A9}" srcOrd="1" destOrd="0" presId="urn:microsoft.com/office/officeart/2005/8/layout/matrix2"/>
    <dgm:cxn modelId="{2194A18E-1376-4945-B609-BD29F6374503}" type="presParOf" srcId="{A185C4E4-2971-4033-A9C4-0345A85BDC9E}" destId="{2061B033-9BE7-45C8-A17A-BD73C8957514}" srcOrd="2" destOrd="0" presId="urn:microsoft.com/office/officeart/2005/8/layout/matrix2"/>
    <dgm:cxn modelId="{A3557E42-A5F8-4A0C-AD11-C69096120E27}" type="presParOf" srcId="{A185C4E4-2971-4033-A9C4-0345A85BDC9E}" destId="{4D41391C-CBA6-47BE-9EAB-6BC01F434A97}" srcOrd="3" destOrd="0" presId="urn:microsoft.com/office/officeart/2005/8/layout/matrix2"/>
    <dgm:cxn modelId="{A4125A39-2152-4235-867A-B78AF67587C7}" type="presParOf" srcId="{A185C4E4-2971-4033-A9C4-0345A85BDC9E}" destId="{5E8F8437-6E47-499C-82B7-8C56902C1A7F}"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946811-C960-42E3-898F-F45D3D4A34C6}" type="doc">
      <dgm:prSet loTypeId="urn:microsoft.com/office/officeart/2011/layout/InterconnectedBlockProcess" loCatId="process" qsTypeId="urn:microsoft.com/office/officeart/2005/8/quickstyle/simple1" qsCatId="simple" csTypeId="urn:microsoft.com/office/officeart/2005/8/colors/accent1_2" csCatId="accent1" phldr="1"/>
      <dgm:spPr/>
      <dgm:t>
        <a:bodyPr/>
        <a:lstStyle/>
        <a:p>
          <a:endParaRPr lang="en-US"/>
        </a:p>
      </dgm:t>
    </dgm:pt>
    <dgm:pt modelId="{09EADBE6-86AF-4B64-8A00-0EFBCA2AACA0}">
      <dgm:prSet phldrT="[Text]" custT="1"/>
      <dgm:spPr/>
      <dgm:t>
        <a:bodyPr/>
        <a:lstStyle/>
        <a:p>
          <a:r>
            <a:rPr lang="en-US" sz="1600" dirty="0" smtClean="0"/>
            <a:t>Stated by the Author/Narrator</a:t>
          </a:r>
          <a:endParaRPr lang="en-US" sz="1200" dirty="0"/>
        </a:p>
      </dgm:t>
    </dgm:pt>
    <dgm:pt modelId="{95F9D7AD-87AA-4361-99DF-CC0F670C1BE4}" type="parTrans" cxnId="{900EEFF7-C82E-424E-9604-4D68F93435BD}">
      <dgm:prSet/>
      <dgm:spPr/>
      <dgm:t>
        <a:bodyPr/>
        <a:lstStyle/>
        <a:p>
          <a:endParaRPr lang="en-US"/>
        </a:p>
      </dgm:t>
    </dgm:pt>
    <dgm:pt modelId="{B915313F-9B4D-479B-B200-C74EE567D3BB}" type="sibTrans" cxnId="{900EEFF7-C82E-424E-9604-4D68F93435BD}">
      <dgm:prSet/>
      <dgm:spPr/>
      <dgm:t>
        <a:bodyPr/>
        <a:lstStyle/>
        <a:p>
          <a:endParaRPr lang="en-US"/>
        </a:p>
      </dgm:t>
    </dgm:pt>
    <dgm:pt modelId="{C201AEBE-3127-4DCB-84D4-7A86881E4485}">
      <dgm:prSet phldrT="[Text]" custT="1"/>
      <dgm:spPr/>
      <dgm:t>
        <a:bodyPr/>
        <a:lstStyle/>
        <a:p>
          <a:r>
            <a:rPr lang="en-US" sz="1800" dirty="0" smtClean="0"/>
            <a:t>Mr. Maurice Smith was something of a snob</a:t>
          </a:r>
          <a:r>
            <a:rPr lang="en-US" sz="1400" dirty="0" smtClean="0"/>
            <a:t>.</a:t>
          </a:r>
          <a:endParaRPr lang="en-US" sz="1400" dirty="0"/>
        </a:p>
      </dgm:t>
    </dgm:pt>
    <dgm:pt modelId="{92F6F449-3747-4232-8118-127D4B1927FC}" type="parTrans" cxnId="{C667748E-315A-4B71-86BB-97C2ADADAE73}">
      <dgm:prSet/>
      <dgm:spPr/>
      <dgm:t>
        <a:bodyPr/>
        <a:lstStyle/>
        <a:p>
          <a:endParaRPr lang="en-US"/>
        </a:p>
      </dgm:t>
    </dgm:pt>
    <dgm:pt modelId="{B40F5607-3763-4C8A-9CCC-058B784F8C34}" type="sibTrans" cxnId="{C667748E-315A-4B71-86BB-97C2ADADAE73}">
      <dgm:prSet/>
      <dgm:spPr/>
      <dgm:t>
        <a:bodyPr/>
        <a:lstStyle/>
        <a:p>
          <a:endParaRPr lang="en-US"/>
        </a:p>
      </dgm:t>
    </dgm:pt>
    <dgm:pt modelId="{B6403336-E5CE-408F-91CE-FE9D48042757}">
      <dgm:prSet phldrT="[Text]" custT="1"/>
      <dgm:spPr/>
      <dgm:t>
        <a:bodyPr/>
        <a:lstStyle/>
        <a:p>
          <a:r>
            <a:rPr lang="en-US" sz="1600" dirty="0" smtClean="0"/>
            <a:t>Stated by the Character Him/Herself</a:t>
          </a:r>
          <a:endParaRPr lang="en-US" sz="1600" dirty="0"/>
        </a:p>
      </dgm:t>
    </dgm:pt>
    <dgm:pt modelId="{1617FB2D-146E-441F-94C3-90B8DF499B6F}" type="parTrans" cxnId="{AAACE861-B46F-44F4-92F8-8E6BFDD40747}">
      <dgm:prSet/>
      <dgm:spPr/>
      <dgm:t>
        <a:bodyPr/>
        <a:lstStyle/>
        <a:p>
          <a:endParaRPr lang="en-US"/>
        </a:p>
      </dgm:t>
    </dgm:pt>
    <dgm:pt modelId="{79BB7EF6-8BE1-48BE-BCAD-BEB4C95C3805}" type="sibTrans" cxnId="{AAACE861-B46F-44F4-92F8-8E6BFDD40747}">
      <dgm:prSet/>
      <dgm:spPr/>
      <dgm:t>
        <a:bodyPr/>
        <a:lstStyle/>
        <a:p>
          <a:endParaRPr lang="en-US"/>
        </a:p>
      </dgm:t>
    </dgm:pt>
    <dgm:pt modelId="{026C3118-7C13-471C-93CE-F6A01BD2811C}">
      <dgm:prSet phldrT="[Text]" custT="1"/>
      <dgm:spPr/>
      <dgm:t>
        <a:bodyPr/>
        <a:lstStyle/>
        <a:p>
          <a:r>
            <a:rPr lang="en-US" sz="1800" dirty="0" smtClean="0"/>
            <a:t>I am much more discerning than I used to be, Smith thought. Though I suppose I’ve become a bit of a snob in the process</a:t>
          </a:r>
          <a:r>
            <a:rPr lang="en-US" sz="1100" dirty="0" smtClean="0"/>
            <a:t>.</a:t>
          </a:r>
          <a:endParaRPr lang="en-US" sz="1100" dirty="0"/>
        </a:p>
      </dgm:t>
    </dgm:pt>
    <dgm:pt modelId="{AF0D48CF-A9E3-4323-A3A3-D6BC4155E205}" type="parTrans" cxnId="{2F6A21BA-4157-471A-B8F7-A1111E0CCF89}">
      <dgm:prSet/>
      <dgm:spPr/>
      <dgm:t>
        <a:bodyPr/>
        <a:lstStyle/>
        <a:p>
          <a:endParaRPr lang="en-US"/>
        </a:p>
      </dgm:t>
    </dgm:pt>
    <dgm:pt modelId="{009598CC-7169-4CBB-9F50-F2869C93C971}" type="sibTrans" cxnId="{2F6A21BA-4157-471A-B8F7-A1111E0CCF89}">
      <dgm:prSet/>
      <dgm:spPr/>
      <dgm:t>
        <a:bodyPr/>
        <a:lstStyle/>
        <a:p>
          <a:endParaRPr lang="en-US"/>
        </a:p>
      </dgm:t>
    </dgm:pt>
    <dgm:pt modelId="{13E0D5A0-8F06-4B32-94F2-FE35FFC7ED62}">
      <dgm:prSet phldrT="[Text]" custT="1"/>
      <dgm:spPr/>
      <dgm:t>
        <a:bodyPr/>
        <a:lstStyle/>
        <a:p>
          <a:r>
            <a:rPr lang="en-US" sz="1800" dirty="0" smtClean="0"/>
            <a:t>Stated by Another Character</a:t>
          </a:r>
          <a:endParaRPr lang="en-US" sz="1800" dirty="0"/>
        </a:p>
      </dgm:t>
    </dgm:pt>
    <dgm:pt modelId="{AEC24153-3726-46E0-8F40-51D590C254D8}" type="parTrans" cxnId="{DDA7CCBC-4D39-4CAF-A91C-BC349DD018D9}">
      <dgm:prSet/>
      <dgm:spPr/>
      <dgm:t>
        <a:bodyPr/>
        <a:lstStyle/>
        <a:p>
          <a:endParaRPr lang="en-US"/>
        </a:p>
      </dgm:t>
    </dgm:pt>
    <dgm:pt modelId="{ED0F01A7-BE05-4AAC-B96C-04E37B3D1BE9}" type="sibTrans" cxnId="{DDA7CCBC-4D39-4CAF-A91C-BC349DD018D9}">
      <dgm:prSet/>
      <dgm:spPr/>
      <dgm:t>
        <a:bodyPr/>
        <a:lstStyle/>
        <a:p>
          <a:endParaRPr lang="en-US"/>
        </a:p>
      </dgm:t>
    </dgm:pt>
    <dgm:pt modelId="{A77C2A24-C011-4348-8FAF-40A21836462C}">
      <dgm:prSet phldrT="[Text]" custT="1"/>
      <dgm:spPr/>
      <dgm:t>
        <a:bodyPr/>
        <a:lstStyle/>
        <a:p>
          <a:r>
            <a:rPr lang="en-US" sz="1800" dirty="0" smtClean="0"/>
            <a:t>“Don’t waste your time on him,” Jane Roberts said to her younger sister. “Maury Smith has no time for the likes of us anymore</a:t>
          </a:r>
          <a:r>
            <a:rPr lang="en-US" sz="1600" dirty="0" smtClean="0"/>
            <a:t>.”</a:t>
          </a:r>
          <a:endParaRPr lang="en-US" sz="1600" dirty="0"/>
        </a:p>
      </dgm:t>
    </dgm:pt>
    <dgm:pt modelId="{20055FC2-70AD-44CB-AF6B-9F082A40728B}" type="parTrans" cxnId="{11FA137B-AC55-4E44-821C-A14D18CA13A2}">
      <dgm:prSet/>
      <dgm:spPr/>
      <dgm:t>
        <a:bodyPr/>
        <a:lstStyle/>
        <a:p>
          <a:endParaRPr lang="en-US"/>
        </a:p>
      </dgm:t>
    </dgm:pt>
    <dgm:pt modelId="{92237EFD-7F0D-4C7C-B764-5F336244CE44}" type="sibTrans" cxnId="{11FA137B-AC55-4E44-821C-A14D18CA13A2}">
      <dgm:prSet/>
      <dgm:spPr/>
      <dgm:t>
        <a:bodyPr/>
        <a:lstStyle/>
        <a:p>
          <a:endParaRPr lang="en-US"/>
        </a:p>
      </dgm:t>
    </dgm:pt>
    <dgm:pt modelId="{1BB4EEE4-BE99-414C-BE8C-2D1D8E8E3FC8}">
      <dgm:prSet custT="1"/>
      <dgm:spPr/>
      <dgm:t>
        <a:bodyPr/>
        <a:lstStyle/>
        <a:p>
          <a:r>
            <a:rPr lang="en-US" sz="2000" dirty="0" smtClean="0"/>
            <a:t>Suggested by the Character’s Actions</a:t>
          </a:r>
          <a:endParaRPr lang="en-US" sz="2000" dirty="0"/>
        </a:p>
      </dgm:t>
    </dgm:pt>
    <dgm:pt modelId="{B94EE272-6C8D-49EC-9BA3-E9F616ED72F4}" type="parTrans" cxnId="{66CBC53F-2932-4C0C-872F-F2FE01F4800C}">
      <dgm:prSet/>
      <dgm:spPr/>
      <dgm:t>
        <a:bodyPr/>
        <a:lstStyle/>
        <a:p>
          <a:endParaRPr lang="en-US"/>
        </a:p>
      </dgm:t>
    </dgm:pt>
    <dgm:pt modelId="{30FFEBED-EAAC-4F0B-A3C4-488B053382BB}" type="sibTrans" cxnId="{66CBC53F-2932-4C0C-872F-F2FE01F4800C}">
      <dgm:prSet/>
      <dgm:spPr/>
      <dgm:t>
        <a:bodyPr/>
        <a:lstStyle/>
        <a:p>
          <a:endParaRPr lang="en-US"/>
        </a:p>
      </dgm:t>
    </dgm:pt>
    <dgm:pt modelId="{F6F49FDD-43AA-45AA-A2F2-D7687A4B1D0B}">
      <dgm:prSet custT="1"/>
      <dgm:spPr/>
      <dgm:t>
        <a:bodyPr/>
        <a:lstStyle/>
        <a:p>
          <a:r>
            <a:rPr lang="en-US" sz="1800" dirty="0" smtClean="0"/>
            <a:t>When Maurice Smith turned the corner, he discovered the source of the shouting. A demonstration. Laborers in hard hats wielded placards. One of the men pushed a pamphlet into Smith’s hands. He dropped it as he might have dropped a handful of steaming dung, and hurried away, glancing to either side in case someone he knew had seen him in such filthy company</a:t>
          </a:r>
          <a:r>
            <a:rPr lang="en-US" sz="1100" dirty="0" smtClean="0"/>
            <a:t>.</a:t>
          </a:r>
          <a:endParaRPr lang="en-US" sz="1100" dirty="0"/>
        </a:p>
      </dgm:t>
    </dgm:pt>
    <dgm:pt modelId="{803F5586-5AC1-4659-B750-EC305A76455C}" type="parTrans" cxnId="{8F36307B-6B19-494C-8C4D-10439AA04604}">
      <dgm:prSet/>
      <dgm:spPr/>
      <dgm:t>
        <a:bodyPr/>
        <a:lstStyle/>
        <a:p>
          <a:endParaRPr lang="en-US"/>
        </a:p>
      </dgm:t>
    </dgm:pt>
    <dgm:pt modelId="{0F6813E1-2CC6-4027-A286-54EE1050B9D6}" type="sibTrans" cxnId="{8F36307B-6B19-494C-8C4D-10439AA04604}">
      <dgm:prSet/>
      <dgm:spPr/>
      <dgm:t>
        <a:bodyPr/>
        <a:lstStyle/>
        <a:p>
          <a:endParaRPr lang="en-US"/>
        </a:p>
      </dgm:t>
    </dgm:pt>
    <dgm:pt modelId="{666F07C3-D45D-452A-8B05-028E4A353CC1}" type="pres">
      <dgm:prSet presAssocID="{7A946811-C960-42E3-898F-F45D3D4A34C6}" presName="Name0" presStyleCnt="0">
        <dgm:presLayoutVars>
          <dgm:chMax val="7"/>
          <dgm:chPref val="5"/>
          <dgm:dir/>
          <dgm:animOne val="branch"/>
          <dgm:animLvl val="lvl"/>
        </dgm:presLayoutVars>
      </dgm:prSet>
      <dgm:spPr/>
      <dgm:t>
        <a:bodyPr/>
        <a:lstStyle/>
        <a:p>
          <a:endParaRPr lang="en-US"/>
        </a:p>
      </dgm:t>
    </dgm:pt>
    <dgm:pt modelId="{3A7D0481-2C9A-4EC8-B3F5-8389070FF71F}" type="pres">
      <dgm:prSet presAssocID="{1BB4EEE4-BE99-414C-BE8C-2D1D8E8E3FC8}" presName="ChildAccent4" presStyleCnt="0"/>
      <dgm:spPr/>
    </dgm:pt>
    <dgm:pt modelId="{87BE66DD-3EF2-4CD3-8DD4-90E83680F255}" type="pres">
      <dgm:prSet presAssocID="{1BB4EEE4-BE99-414C-BE8C-2D1D8E8E3FC8}" presName="ChildAccent" presStyleLbl="alignImgPlace1" presStyleIdx="0" presStyleCnt="4" custScaleX="284591" custLinFactX="9992" custLinFactNeighborX="100000" custLinFactNeighborY="395"/>
      <dgm:spPr/>
      <dgm:t>
        <a:bodyPr/>
        <a:lstStyle/>
        <a:p>
          <a:endParaRPr lang="en-US"/>
        </a:p>
      </dgm:t>
    </dgm:pt>
    <dgm:pt modelId="{38BEE2E6-B46C-45CA-93AB-2D8E922B41EC}" type="pres">
      <dgm:prSet presAssocID="{1BB4EEE4-BE99-414C-BE8C-2D1D8E8E3FC8}" presName="Child4" presStyleLbl="revTx" presStyleIdx="0" presStyleCnt="0">
        <dgm:presLayoutVars>
          <dgm:chMax val="0"/>
          <dgm:chPref val="0"/>
          <dgm:bulletEnabled val="1"/>
        </dgm:presLayoutVars>
      </dgm:prSet>
      <dgm:spPr/>
      <dgm:t>
        <a:bodyPr/>
        <a:lstStyle/>
        <a:p>
          <a:endParaRPr lang="en-US"/>
        </a:p>
      </dgm:t>
    </dgm:pt>
    <dgm:pt modelId="{E7133752-B2C9-4F64-A704-FA44070D69CE}" type="pres">
      <dgm:prSet presAssocID="{1BB4EEE4-BE99-414C-BE8C-2D1D8E8E3FC8}" presName="Parent4" presStyleLbl="node1" presStyleIdx="0" presStyleCnt="4" custScaleX="264667" custLinFactX="25326" custLinFactNeighborX="100000" custLinFactNeighborY="4886">
        <dgm:presLayoutVars>
          <dgm:chMax val="2"/>
          <dgm:chPref val="1"/>
          <dgm:bulletEnabled val="1"/>
        </dgm:presLayoutVars>
      </dgm:prSet>
      <dgm:spPr/>
      <dgm:t>
        <a:bodyPr/>
        <a:lstStyle/>
        <a:p>
          <a:endParaRPr lang="en-US"/>
        </a:p>
      </dgm:t>
    </dgm:pt>
    <dgm:pt modelId="{56635ECF-69B8-4471-B8BD-05919DA0BE46}" type="pres">
      <dgm:prSet presAssocID="{13E0D5A0-8F06-4B32-94F2-FE35FFC7ED62}" presName="ChildAccent3" presStyleCnt="0"/>
      <dgm:spPr/>
    </dgm:pt>
    <dgm:pt modelId="{5EBF9499-3B42-471E-A506-65F2F4AB51A7}" type="pres">
      <dgm:prSet presAssocID="{13E0D5A0-8F06-4B32-94F2-FE35FFC7ED62}" presName="ChildAccent" presStyleLbl="alignImgPlace1" presStyleIdx="1" presStyleCnt="4" custScaleX="190711"/>
      <dgm:spPr/>
      <dgm:t>
        <a:bodyPr/>
        <a:lstStyle/>
        <a:p>
          <a:endParaRPr lang="en-US"/>
        </a:p>
      </dgm:t>
    </dgm:pt>
    <dgm:pt modelId="{B19B0CC8-9E08-4BE2-A37C-0CB0EB76AB90}" type="pres">
      <dgm:prSet presAssocID="{13E0D5A0-8F06-4B32-94F2-FE35FFC7ED62}" presName="Child3" presStyleLbl="revTx" presStyleIdx="0" presStyleCnt="0">
        <dgm:presLayoutVars>
          <dgm:chMax val="0"/>
          <dgm:chPref val="0"/>
          <dgm:bulletEnabled val="1"/>
        </dgm:presLayoutVars>
      </dgm:prSet>
      <dgm:spPr/>
      <dgm:t>
        <a:bodyPr/>
        <a:lstStyle/>
        <a:p>
          <a:endParaRPr lang="en-US"/>
        </a:p>
      </dgm:t>
    </dgm:pt>
    <dgm:pt modelId="{FE05FAD8-EBD9-484B-9D73-EDB999A86774}" type="pres">
      <dgm:prSet presAssocID="{13E0D5A0-8F06-4B32-94F2-FE35FFC7ED62}" presName="Parent3" presStyleLbl="node1" presStyleIdx="1" presStyleCnt="4" custScaleX="189322">
        <dgm:presLayoutVars>
          <dgm:chMax val="2"/>
          <dgm:chPref val="1"/>
          <dgm:bulletEnabled val="1"/>
        </dgm:presLayoutVars>
      </dgm:prSet>
      <dgm:spPr/>
      <dgm:t>
        <a:bodyPr/>
        <a:lstStyle/>
        <a:p>
          <a:endParaRPr lang="en-US"/>
        </a:p>
      </dgm:t>
    </dgm:pt>
    <dgm:pt modelId="{244CF23E-0CF5-410C-870D-CEE87561C423}" type="pres">
      <dgm:prSet presAssocID="{B6403336-E5CE-408F-91CE-FE9D48042757}" presName="ChildAccent2" presStyleCnt="0"/>
      <dgm:spPr/>
    </dgm:pt>
    <dgm:pt modelId="{15408301-4BD7-457E-8799-AEF50702812B}" type="pres">
      <dgm:prSet presAssocID="{B6403336-E5CE-408F-91CE-FE9D48042757}" presName="ChildAccent" presStyleLbl="alignImgPlace1" presStyleIdx="2" presStyleCnt="4" custScaleX="172880" custLinFactNeighborX="-78969" custLinFactNeighborY="-456"/>
      <dgm:spPr/>
      <dgm:t>
        <a:bodyPr/>
        <a:lstStyle/>
        <a:p>
          <a:endParaRPr lang="en-US"/>
        </a:p>
      </dgm:t>
    </dgm:pt>
    <dgm:pt modelId="{4747FC32-A691-478B-99FB-2409D6B9FEFD}" type="pres">
      <dgm:prSet presAssocID="{B6403336-E5CE-408F-91CE-FE9D48042757}" presName="Child2" presStyleLbl="revTx" presStyleIdx="0" presStyleCnt="0">
        <dgm:presLayoutVars>
          <dgm:chMax val="0"/>
          <dgm:chPref val="0"/>
          <dgm:bulletEnabled val="1"/>
        </dgm:presLayoutVars>
      </dgm:prSet>
      <dgm:spPr/>
      <dgm:t>
        <a:bodyPr/>
        <a:lstStyle/>
        <a:p>
          <a:endParaRPr lang="en-US"/>
        </a:p>
      </dgm:t>
    </dgm:pt>
    <dgm:pt modelId="{C07C8E57-D912-4475-956C-3DB5CF2D3FD8}" type="pres">
      <dgm:prSet presAssocID="{B6403336-E5CE-408F-91CE-FE9D48042757}" presName="Parent2" presStyleLbl="node1" presStyleIdx="2" presStyleCnt="4" custScaleX="171000" custLinFactNeighborX="-78969">
        <dgm:presLayoutVars>
          <dgm:chMax val="2"/>
          <dgm:chPref val="1"/>
          <dgm:bulletEnabled val="1"/>
        </dgm:presLayoutVars>
      </dgm:prSet>
      <dgm:spPr/>
      <dgm:t>
        <a:bodyPr/>
        <a:lstStyle/>
        <a:p>
          <a:endParaRPr lang="en-US"/>
        </a:p>
      </dgm:t>
    </dgm:pt>
    <dgm:pt modelId="{336FCD36-CA78-4373-889E-4908C93207DC}" type="pres">
      <dgm:prSet presAssocID="{09EADBE6-86AF-4B64-8A00-0EFBCA2AACA0}" presName="ChildAccent1" presStyleCnt="0"/>
      <dgm:spPr/>
    </dgm:pt>
    <dgm:pt modelId="{4F169FD7-E5B0-4365-990F-1B8C9D1AE958}" type="pres">
      <dgm:prSet presAssocID="{09EADBE6-86AF-4B64-8A00-0EFBCA2AACA0}" presName="ChildAccent" presStyleLbl="alignImgPlace1" presStyleIdx="3" presStyleCnt="4" custScaleX="106369" custLinFactX="-14342" custLinFactNeighborX="-100000" custLinFactNeighborY="-987"/>
      <dgm:spPr/>
      <dgm:t>
        <a:bodyPr/>
        <a:lstStyle/>
        <a:p>
          <a:endParaRPr lang="en-US"/>
        </a:p>
      </dgm:t>
    </dgm:pt>
    <dgm:pt modelId="{93D2B7B4-7B09-448F-AA8B-304D748EEB8B}" type="pres">
      <dgm:prSet presAssocID="{09EADBE6-86AF-4B64-8A00-0EFBCA2AACA0}" presName="Child1" presStyleLbl="revTx" presStyleIdx="0" presStyleCnt="0">
        <dgm:presLayoutVars>
          <dgm:chMax val="0"/>
          <dgm:chPref val="0"/>
          <dgm:bulletEnabled val="1"/>
        </dgm:presLayoutVars>
      </dgm:prSet>
      <dgm:spPr/>
      <dgm:t>
        <a:bodyPr/>
        <a:lstStyle/>
        <a:p>
          <a:endParaRPr lang="en-US"/>
        </a:p>
      </dgm:t>
    </dgm:pt>
    <dgm:pt modelId="{CDEB6B8F-4D46-4283-9DFF-6EBB3C1B575F}" type="pres">
      <dgm:prSet presAssocID="{09EADBE6-86AF-4B64-8A00-0EFBCA2AACA0}" presName="Parent1" presStyleLbl="node1" presStyleIdx="3" presStyleCnt="4" custScaleX="100603" custLinFactX="-14692" custLinFactNeighborX="-100000" custLinFactNeighborY="-2962">
        <dgm:presLayoutVars>
          <dgm:chMax val="2"/>
          <dgm:chPref val="1"/>
          <dgm:bulletEnabled val="1"/>
        </dgm:presLayoutVars>
      </dgm:prSet>
      <dgm:spPr/>
      <dgm:t>
        <a:bodyPr/>
        <a:lstStyle/>
        <a:p>
          <a:endParaRPr lang="en-US"/>
        </a:p>
      </dgm:t>
    </dgm:pt>
  </dgm:ptLst>
  <dgm:cxnLst>
    <dgm:cxn modelId="{918411ED-EA34-4460-AD98-5EDDE09BB128}" type="presOf" srcId="{F6F49FDD-43AA-45AA-A2F2-D7687A4B1D0B}" destId="{38BEE2E6-B46C-45CA-93AB-2D8E922B41EC}" srcOrd="1" destOrd="0" presId="urn:microsoft.com/office/officeart/2011/layout/InterconnectedBlockProcess"/>
    <dgm:cxn modelId="{8F36307B-6B19-494C-8C4D-10439AA04604}" srcId="{1BB4EEE4-BE99-414C-BE8C-2D1D8E8E3FC8}" destId="{F6F49FDD-43AA-45AA-A2F2-D7687A4B1D0B}" srcOrd="0" destOrd="0" parTransId="{803F5586-5AC1-4659-B750-EC305A76455C}" sibTransId="{0F6813E1-2CC6-4027-A286-54EE1050B9D6}"/>
    <dgm:cxn modelId="{11FA137B-AC55-4E44-821C-A14D18CA13A2}" srcId="{13E0D5A0-8F06-4B32-94F2-FE35FFC7ED62}" destId="{A77C2A24-C011-4348-8FAF-40A21836462C}" srcOrd="0" destOrd="0" parTransId="{20055FC2-70AD-44CB-AF6B-9F082A40728B}" sibTransId="{92237EFD-7F0D-4C7C-B764-5F336244CE44}"/>
    <dgm:cxn modelId="{F7056DF3-BBB4-47C1-9F7A-503B17ECD976}" type="presOf" srcId="{F6F49FDD-43AA-45AA-A2F2-D7687A4B1D0B}" destId="{87BE66DD-3EF2-4CD3-8DD4-90E83680F255}" srcOrd="0" destOrd="0" presId="urn:microsoft.com/office/officeart/2011/layout/InterconnectedBlockProcess"/>
    <dgm:cxn modelId="{069B3104-0E8D-4BA8-812D-8C3F0BB0921E}" type="presOf" srcId="{A77C2A24-C011-4348-8FAF-40A21836462C}" destId="{B19B0CC8-9E08-4BE2-A37C-0CB0EB76AB90}" srcOrd="1" destOrd="0" presId="urn:microsoft.com/office/officeart/2011/layout/InterconnectedBlockProcess"/>
    <dgm:cxn modelId="{900EEFF7-C82E-424E-9604-4D68F93435BD}" srcId="{7A946811-C960-42E3-898F-F45D3D4A34C6}" destId="{09EADBE6-86AF-4B64-8A00-0EFBCA2AACA0}" srcOrd="0" destOrd="0" parTransId="{95F9D7AD-87AA-4361-99DF-CC0F670C1BE4}" sibTransId="{B915313F-9B4D-479B-B200-C74EE567D3BB}"/>
    <dgm:cxn modelId="{66CBC53F-2932-4C0C-872F-F2FE01F4800C}" srcId="{7A946811-C960-42E3-898F-F45D3D4A34C6}" destId="{1BB4EEE4-BE99-414C-BE8C-2D1D8E8E3FC8}" srcOrd="3" destOrd="0" parTransId="{B94EE272-6C8D-49EC-9BA3-E9F616ED72F4}" sibTransId="{30FFEBED-EAAC-4F0B-A3C4-488B053382BB}"/>
    <dgm:cxn modelId="{79E0C403-48D7-46F6-AF36-76F8CF0A30C2}" type="presOf" srcId="{B6403336-E5CE-408F-91CE-FE9D48042757}" destId="{C07C8E57-D912-4475-956C-3DB5CF2D3FD8}" srcOrd="0" destOrd="0" presId="urn:microsoft.com/office/officeart/2011/layout/InterconnectedBlockProcess"/>
    <dgm:cxn modelId="{DDA7CCBC-4D39-4CAF-A91C-BC349DD018D9}" srcId="{7A946811-C960-42E3-898F-F45D3D4A34C6}" destId="{13E0D5A0-8F06-4B32-94F2-FE35FFC7ED62}" srcOrd="2" destOrd="0" parTransId="{AEC24153-3726-46E0-8F40-51D590C254D8}" sibTransId="{ED0F01A7-BE05-4AAC-B96C-04E37B3D1BE9}"/>
    <dgm:cxn modelId="{EDC9365F-2EA8-436A-80B0-4D0ED0DF7094}" type="presOf" srcId="{1BB4EEE4-BE99-414C-BE8C-2D1D8E8E3FC8}" destId="{E7133752-B2C9-4F64-A704-FA44070D69CE}" srcOrd="0" destOrd="0" presId="urn:microsoft.com/office/officeart/2011/layout/InterconnectedBlockProcess"/>
    <dgm:cxn modelId="{DE9A7AAE-35C4-4B66-8353-FDB3D3BF8BC5}" type="presOf" srcId="{09EADBE6-86AF-4B64-8A00-0EFBCA2AACA0}" destId="{CDEB6B8F-4D46-4283-9DFF-6EBB3C1B575F}" srcOrd="0" destOrd="0" presId="urn:microsoft.com/office/officeart/2011/layout/InterconnectedBlockProcess"/>
    <dgm:cxn modelId="{E584AD4E-2659-4DBA-B6A8-FA4D0DE9028C}" type="presOf" srcId="{13E0D5A0-8F06-4B32-94F2-FE35FFC7ED62}" destId="{FE05FAD8-EBD9-484B-9D73-EDB999A86774}" srcOrd="0" destOrd="0" presId="urn:microsoft.com/office/officeart/2011/layout/InterconnectedBlockProcess"/>
    <dgm:cxn modelId="{C794A8EF-99F6-4DA5-9BEC-ACCC080B1F26}" type="presOf" srcId="{026C3118-7C13-471C-93CE-F6A01BD2811C}" destId="{4747FC32-A691-478B-99FB-2409D6B9FEFD}" srcOrd="1" destOrd="0" presId="urn:microsoft.com/office/officeart/2011/layout/InterconnectedBlockProcess"/>
    <dgm:cxn modelId="{13510046-1CD1-4181-AD91-694BFCEEB325}" type="presOf" srcId="{7A946811-C960-42E3-898F-F45D3D4A34C6}" destId="{666F07C3-D45D-452A-8B05-028E4A353CC1}" srcOrd="0" destOrd="0" presId="urn:microsoft.com/office/officeart/2011/layout/InterconnectedBlockProcess"/>
    <dgm:cxn modelId="{6CC70F27-B35E-4189-BD60-C8BD3CE654C2}" type="presOf" srcId="{A77C2A24-C011-4348-8FAF-40A21836462C}" destId="{5EBF9499-3B42-471E-A506-65F2F4AB51A7}" srcOrd="0" destOrd="0" presId="urn:microsoft.com/office/officeart/2011/layout/InterconnectedBlockProcess"/>
    <dgm:cxn modelId="{C667748E-315A-4B71-86BB-97C2ADADAE73}" srcId="{09EADBE6-86AF-4B64-8A00-0EFBCA2AACA0}" destId="{C201AEBE-3127-4DCB-84D4-7A86881E4485}" srcOrd="0" destOrd="0" parTransId="{92F6F449-3747-4232-8118-127D4B1927FC}" sibTransId="{B40F5607-3763-4C8A-9CCC-058B784F8C34}"/>
    <dgm:cxn modelId="{EC557304-5AEF-48FA-84D4-E9FA7745A56A}" type="presOf" srcId="{C201AEBE-3127-4DCB-84D4-7A86881E4485}" destId="{93D2B7B4-7B09-448F-AA8B-304D748EEB8B}" srcOrd="1" destOrd="0" presId="urn:microsoft.com/office/officeart/2011/layout/InterconnectedBlockProcess"/>
    <dgm:cxn modelId="{36CFA12E-441D-4F9E-A99B-6F18C55C0D01}" type="presOf" srcId="{026C3118-7C13-471C-93CE-F6A01BD2811C}" destId="{15408301-4BD7-457E-8799-AEF50702812B}" srcOrd="0" destOrd="0" presId="urn:microsoft.com/office/officeart/2011/layout/InterconnectedBlockProcess"/>
    <dgm:cxn modelId="{AAACE861-B46F-44F4-92F8-8E6BFDD40747}" srcId="{7A946811-C960-42E3-898F-F45D3D4A34C6}" destId="{B6403336-E5CE-408F-91CE-FE9D48042757}" srcOrd="1" destOrd="0" parTransId="{1617FB2D-146E-441F-94C3-90B8DF499B6F}" sibTransId="{79BB7EF6-8BE1-48BE-BCAD-BEB4C95C3805}"/>
    <dgm:cxn modelId="{2F6A21BA-4157-471A-B8F7-A1111E0CCF89}" srcId="{B6403336-E5CE-408F-91CE-FE9D48042757}" destId="{026C3118-7C13-471C-93CE-F6A01BD2811C}" srcOrd="0" destOrd="0" parTransId="{AF0D48CF-A9E3-4323-A3A3-D6BC4155E205}" sibTransId="{009598CC-7169-4CBB-9F50-F2869C93C971}"/>
    <dgm:cxn modelId="{0CD12D4D-1E73-4FB3-A776-3F542E01CFD1}" type="presOf" srcId="{C201AEBE-3127-4DCB-84D4-7A86881E4485}" destId="{4F169FD7-E5B0-4365-990F-1B8C9D1AE958}" srcOrd="0" destOrd="0" presId="urn:microsoft.com/office/officeart/2011/layout/InterconnectedBlockProcess"/>
    <dgm:cxn modelId="{C03D852D-CB37-4019-AF25-1C8EFE9B052A}" type="presParOf" srcId="{666F07C3-D45D-452A-8B05-028E4A353CC1}" destId="{3A7D0481-2C9A-4EC8-B3F5-8389070FF71F}" srcOrd="0" destOrd="0" presId="urn:microsoft.com/office/officeart/2011/layout/InterconnectedBlockProcess"/>
    <dgm:cxn modelId="{D39D003B-53C3-45CA-BC7F-3F494279DC88}" type="presParOf" srcId="{3A7D0481-2C9A-4EC8-B3F5-8389070FF71F}" destId="{87BE66DD-3EF2-4CD3-8DD4-90E83680F255}" srcOrd="0" destOrd="0" presId="urn:microsoft.com/office/officeart/2011/layout/InterconnectedBlockProcess"/>
    <dgm:cxn modelId="{3DDC1F73-D43E-4EA8-B804-56CFB871E33F}" type="presParOf" srcId="{666F07C3-D45D-452A-8B05-028E4A353CC1}" destId="{38BEE2E6-B46C-45CA-93AB-2D8E922B41EC}" srcOrd="1" destOrd="0" presId="urn:microsoft.com/office/officeart/2011/layout/InterconnectedBlockProcess"/>
    <dgm:cxn modelId="{40B265E7-A48B-4471-81BF-F8DCAE965157}" type="presParOf" srcId="{666F07C3-D45D-452A-8B05-028E4A353CC1}" destId="{E7133752-B2C9-4F64-A704-FA44070D69CE}" srcOrd="2" destOrd="0" presId="urn:microsoft.com/office/officeart/2011/layout/InterconnectedBlockProcess"/>
    <dgm:cxn modelId="{62B3C555-0655-473C-9B1D-CFAF923180CD}" type="presParOf" srcId="{666F07C3-D45D-452A-8B05-028E4A353CC1}" destId="{56635ECF-69B8-4471-B8BD-05919DA0BE46}" srcOrd="3" destOrd="0" presId="urn:microsoft.com/office/officeart/2011/layout/InterconnectedBlockProcess"/>
    <dgm:cxn modelId="{2454954D-CA34-43C1-8245-7CD3C7E0D66A}" type="presParOf" srcId="{56635ECF-69B8-4471-B8BD-05919DA0BE46}" destId="{5EBF9499-3B42-471E-A506-65F2F4AB51A7}" srcOrd="0" destOrd="0" presId="urn:microsoft.com/office/officeart/2011/layout/InterconnectedBlockProcess"/>
    <dgm:cxn modelId="{C1E95C5F-7F80-4791-A9D4-F0D119F01505}" type="presParOf" srcId="{666F07C3-D45D-452A-8B05-028E4A353CC1}" destId="{B19B0CC8-9E08-4BE2-A37C-0CB0EB76AB90}" srcOrd="4" destOrd="0" presId="urn:microsoft.com/office/officeart/2011/layout/InterconnectedBlockProcess"/>
    <dgm:cxn modelId="{C67BEC1C-1A99-49FD-B8B7-70704485FB25}" type="presParOf" srcId="{666F07C3-D45D-452A-8B05-028E4A353CC1}" destId="{FE05FAD8-EBD9-484B-9D73-EDB999A86774}" srcOrd="5" destOrd="0" presId="urn:microsoft.com/office/officeart/2011/layout/InterconnectedBlockProcess"/>
    <dgm:cxn modelId="{FB21C7A4-80AC-4EC5-8BA5-08CA4D9610DB}" type="presParOf" srcId="{666F07C3-D45D-452A-8B05-028E4A353CC1}" destId="{244CF23E-0CF5-410C-870D-CEE87561C423}" srcOrd="6" destOrd="0" presId="urn:microsoft.com/office/officeart/2011/layout/InterconnectedBlockProcess"/>
    <dgm:cxn modelId="{15964388-5C08-4827-A292-548FBED95051}" type="presParOf" srcId="{244CF23E-0CF5-410C-870D-CEE87561C423}" destId="{15408301-4BD7-457E-8799-AEF50702812B}" srcOrd="0" destOrd="0" presId="urn:microsoft.com/office/officeart/2011/layout/InterconnectedBlockProcess"/>
    <dgm:cxn modelId="{29961247-BE7B-46E0-BF3B-31BD513D0D89}" type="presParOf" srcId="{666F07C3-D45D-452A-8B05-028E4A353CC1}" destId="{4747FC32-A691-478B-99FB-2409D6B9FEFD}" srcOrd="7" destOrd="0" presId="urn:microsoft.com/office/officeart/2011/layout/InterconnectedBlockProcess"/>
    <dgm:cxn modelId="{99AF845A-A24B-4845-8A3E-43D59653FEC5}" type="presParOf" srcId="{666F07C3-D45D-452A-8B05-028E4A353CC1}" destId="{C07C8E57-D912-4475-956C-3DB5CF2D3FD8}" srcOrd="8" destOrd="0" presId="urn:microsoft.com/office/officeart/2011/layout/InterconnectedBlockProcess"/>
    <dgm:cxn modelId="{81069650-3ABB-4C84-99CA-11E4BA49E965}" type="presParOf" srcId="{666F07C3-D45D-452A-8B05-028E4A353CC1}" destId="{336FCD36-CA78-4373-889E-4908C93207DC}" srcOrd="9" destOrd="0" presId="urn:microsoft.com/office/officeart/2011/layout/InterconnectedBlockProcess"/>
    <dgm:cxn modelId="{F6D213F9-B1EE-49DA-B094-E1A141DC731C}" type="presParOf" srcId="{336FCD36-CA78-4373-889E-4908C93207DC}" destId="{4F169FD7-E5B0-4365-990F-1B8C9D1AE958}" srcOrd="0" destOrd="0" presId="urn:microsoft.com/office/officeart/2011/layout/InterconnectedBlockProcess"/>
    <dgm:cxn modelId="{D9B3636E-4B07-40D7-BECE-7085D2D27561}" type="presParOf" srcId="{666F07C3-D45D-452A-8B05-028E4A353CC1}" destId="{93D2B7B4-7B09-448F-AA8B-304D748EEB8B}" srcOrd="10" destOrd="0" presId="urn:microsoft.com/office/officeart/2011/layout/InterconnectedBlockProcess"/>
    <dgm:cxn modelId="{65C013A2-5E3A-44BF-816D-ACECC16DF3A9}" type="presParOf" srcId="{666F07C3-D45D-452A-8B05-028E4A353CC1}" destId="{CDEB6B8F-4D46-4283-9DFF-6EBB3C1B575F}" srcOrd="11" destOrd="0" presId="urn:microsoft.com/office/officeart/2011/layout/InterconnectedBlock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37EE41-0461-4970-AA77-B088E7A70B43}">
      <dsp:nvSpPr>
        <dsp:cNvPr id="0" name=""/>
        <dsp:cNvSpPr/>
      </dsp:nvSpPr>
      <dsp:spPr>
        <a:xfrm>
          <a:off x="1354666" y="0"/>
          <a:ext cx="5418667" cy="5418667"/>
        </a:xfrm>
        <a:prstGeom prst="quadArrow">
          <a:avLst>
            <a:gd name="adj1" fmla="val 2000"/>
            <a:gd name="adj2" fmla="val 4000"/>
            <a:gd name="adj3" fmla="val 5000"/>
          </a:avLst>
        </a:prstGeom>
        <a:solidFill>
          <a:schemeClr val="dk1">
            <a:tint val="40000"/>
            <a:hueOff val="0"/>
            <a:satOff val="0"/>
            <a:lumOff val="0"/>
            <a:alphaOff val="0"/>
          </a:schemeClr>
        </a:solidFill>
        <a:ln>
          <a:noFill/>
        </a:ln>
        <a:effectLst>
          <a:outerShdw blurRad="38100" dist="25400" dir="2700000" algn="br" rotWithShape="0">
            <a:srgbClr val="000000">
              <a:alpha val="60000"/>
            </a:srgbClr>
          </a:outerShdw>
        </a:effectLst>
      </dsp:spPr>
      <dsp:style>
        <a:lnRef idx="0">
          <a:scrgbClr r="0" g="0" b="0"/>
        </a:lnRef>
        <a:fillRef idx="1">
          <a:scrgbClr r="0" g="0" b="0"/>
        </a:fillRef>
        <a:effectRef idx="2">
          <a:scrgbClr r="0" g="0" b="0"/>
        </a:effectRef>
        <a:fontRef idx="minor"/>
      </dsp:style>
    </dsp:sp>
    <dsp:sp modelId="{A00B6AD5-EB36-4699-9166-0494AF6F50A9}">
      <dsp:nvSpPr>
        <dsp:cNvPr id="0" name=""/>
        <dsp:cNvSpPr/>
      </dsp:nvSpPr>
      <dsp:spPr>
        <a:xfrm>
          <a:off x="1706879" y="352213"/>
          <a:ext cx="2167466" cy="2167466"/>
        </a:xfrm>
        <a:prstGeom prst="round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Some Supporting Characters</a:t>
          </a:r>
          <a:endParaRPr lang="en-US" sz="2200" kern="1200" dirty="0"/>
        </a:p>
      </dsp:txBody>
      <dsp:txXfrm>
        <a:off x="1812686" y="458020"/>
        <a:ext cx="1955852" cy="1955852"/>
      </dsp:txXfrm>
    </dsp:sp>
    <dsp:sp modelId="{2061B033-9BE7-45C8-A17A-BD73C8957514}">
      <dsp:nvSpPr>
        <dsp:cNvPr id="0" name=""/>
        <dsp:cNvSpPr/>
      </dsp:nvSpPr>
      <dsp:spPr>
        <a:xfrm>
          <a:off x="4253653" y="352213"/>
          <a:ext cx="2167466" cy="2167466"/>
        </a:xfrm>
        <a:prstGeom prst="round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Protagonists</a:t>
          </a:r>
        </a:p>
        <a:p>
          <a:pPr lvl="0" algn="ctr" defTabSz="977900">
            <a:lnSpc>
              <a:spcPct val="90000"/>
            </a:lnSpc>
            <a:spcBef>
              <a:spcPct val="0"/>
            </a:spcBef>
            <a:spcAft>
              <a:spcPct val="35000"/>
            </a:spcAft>
          </a:pPr>
          <a:r>
            <a:rPr lang="en-US" sz="2200" kern="1200" dirty="0" smtClean="0"/>
            <a:t>Antagonists</a:t>
          </a:r>
        </a:p>
        <a:p>
          <a:pPr lvl="0" algn="ctr" defTabSz="977900">
            <a:lnSpc>
              <a:spcPct val="90000"/>
            </a:lnSpc>
            <a:spcBef>
              <a:spcPct val="0"/>
            </a:spcBef>
            <a:spcAft>
              <a:spcPct val="35000"/>
            </a:spcAft>
          </a:pPr>
          <a:r>
            <a:rPr lang="en-US" sz="2200" kern="1200" dirty="0" smtClean="0"/>
            <a:t>Some Supporting Characters</a:t>
          </a:r>
          <a:endParaRPr lang="en-US" sz="2200" kern="1200" dirty="0"/>
        </a:p>
      </dsp:txBody>
      <dsp:txXfrm>
        <a:off x="4359460" y="458020"/>
        <a:ext cx="1955852" cy="1955852"/>
      </dsp:txXfrm>
    </dsp:sp>
    <dsp:sp modelId="{4D41391C-CBA6-47BE-9EAB-6BC01F434A97}">
      <dsp:nvSpPr>
        <dsp:cNvPr id="0" name=""/>
        <dsp:cNvSpPr/>
      </dsp:nvSpPr>
      <dsp:spPr>
        <a:xfrm>
          <a:off x="1706879" y="2898986"/>
          <a:ext cx="2167466" cy="2167466"/>
        </a:xfrm>
        <a:prstGeom prst="round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Background Characters</a:t>
          </a:r>
          <a:endParaRPr lang="en-US" sz="2200" kern="1200" dirty="0"/>
        </a:p>
      </dsp:txBody>
      <dsp:txXfrm>
        <a:off x="1812686" y="3004793"/>
        <a:ext cx="1955852" cy="1955852"/>
      </dsp:txXfrm>
    </dsp:sp>
    <dsp:sp modelId="{5E8F8437-6E47-499C-82B7-8C56902C1A7F}">
      <dsp:nvSpPr>
        <dsp:cNvPr id="0" name=""/>
        <dsp:cNvSpPr/>
      </dsp:nvSpPr>
      <dsp:spPr>
        <a:xfrm>
          <a:off x="4253653" y="2898986"/>
          <a:ext cx="2167466" cy="2167466"/>
        </a:xfrm>
        <a:prstGeom prst="round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Some Supporting Characters</a:t>
          </a:r>
          <a:endParaRPr lang="en-US" sz="2200" kern="1200" dirty="0"/>
        </a:p>
      </dsp:txBody>
      <dsp:txXfrm>
        <a:off x="4359460" y="3004793"/>
        <a:ext cx="1955852" cy="19558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E66DD-3EF2-4CD3-8DD4-90E83680F255}">
      <dsp:nvSpPr>
        <dsp:cNvPr id="0" name=""/>
        <dsp:cNvSpPr/>
      </dsp:nvSpPr>
      <dsp:spPr>
        <a:xfrm>
          <a:off x="7066338" y="857712"/>
          <a:ext cx="4393620" cy="3675650"/>
        </a:xfrm>
        <a:prstGeom prst="wedgeRectCallout">
          <a:avLst>
            <a:gd name="adj1" fmla="val 0"/>
            <a:gd name="adj2" fmla="val 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r" defTabSz="800100">
            <a:lnSpc>
              <a:spcPct val="90000"/>
            </a:lnSpc>
            <a:spcBef>
              <a:spcPct val="0"/>
            </a:spcBef>
            <a:spcAft>
              <a:spcPct val="35000"/>
            </a:spcAft>
          </a:pPr>
          <a:r>
            <a:rPr lang="en-US" sz="1800" kern="1200" dirty="0" smtClean="0"/>
            <a:t>When Maurice Smith turned the corner, he discovered the source of the shouting. A demonstration. Laborers in hard hats wielded placards. One of the men pushed a pamphlet into Smith’s hands. He dropped it as he might have dropped a handful of steaming dung, and hurried away, glancing to either side in case someone he knew had seen him in such filthy company</a:t>
          </a:r>
          <a:r>
            <a:rPr lang="en-US" sz="1100" kern="1200" dirty="0" smtClean="0"/>
            <a:t>.</a:t>
          </a:r>
          <a:endParaRPr lang="en-US" sz="1100" kern="1200" dirty="0"/>
        </a:p>
      </dsp:txBody>
      <dsp:txXfrm>
        <a:off x="7623449" y="857712"/>
        <a:ext cx="3836509" cy="3675650"/>
      </dsp:txXfrm>
    </dsp:sp>
    <dsp:sp modelId="{E7133752-B2C9-4F64-A704-FA44070D69CE}">
      <dsp:nvSpPr>
        <dsp:cNvPr id="0" name=""/>
        <dsp:cNvSpPr/>
      </dsp:nvSpPr>
      <dsp:spPr>
        <a:xfrm>
          <a:off x="7456867" y="41907"/>
          <a:ext cx="4086026" cy="85771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lvl="0" algn="ctr" defTabSz="889000">
            <a:lnSpc>
              <a:spcPct val="90000"/>
            </a:lnSpc>
            <a:spcBef>
              <a:spcPct val="0"/>
            </a:spcBef>
            <a:spcAft>
              <a:spcPct val="35000"/>
            </a:spcAft>
          </a:pPr>
          <a:r>
            <a:rPr lang="en-US" sz="2000" kern="1200" dirty="0" smtClean="0"/>
            <a:t>Suggested by the Character’s Actions</a:t>
          </a:r>
          <a:endParaRPr lang="en-US" sz="2000" kern="1200" dirty="0"/>
        </a:p>
      </dsp:txBody>
      <dsp:txXfrm>
        <a:off x="7456867" y="41907"/>
        <a:ext cx="4086026" cy="857712"/>
      </dsp:txXfrm>
    </dsp:sp>
    <dsp:sp modelId="{5EBF9499-3B42-471E-A506-65F2F4AB51A7}">
      <dsp:nvSpPr>
        <dsp:cNvPr id="0" name=""/>
        <dsp:cNvSpPr/>
      </dsp:nvSpPr>
      <dsp:spPr>
        <a:xfrm>
          <a:off x="4549081" y="857712"/>
          <a:ext cx="2944266" cy="3430849"/>
        </a:xfrm>
        <a:prstGeom prst="wedgeRectCallout">
          <a:avLst>
            <a:gd name="adj1" fmla="val 62500"/>
            <a:gd name="adj2" fmla="val 2083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r" defTabSz="800100">
            <a:lnSpc>
              <a:spcPct val="90000"/>
            </a:lnSpc>
            <a:spcBef>
              <a:spcPct val="0"/>
            </a:spcBef>
            <a:spcAft>
              <a:spcPct val="35000"/>
            </a:spcAft>
          </a:pPr>
          <a:r>
            <a:rPr lang="en-US" sz="1800" kern="1200" dirty="0" smtClean="0"/>
            <a:t>“Don’t waste your time on him,” Jane Roberts said to her younger sister. “Maury Smith has no time for the likes of us anymore</a:t>
          </a:r>
          <a:r>
            <a:rPr lang="en-US" sz="1600" kern="1200" dirty="0" smtClean="0"/>
            <a:t>.”</a:t>
          </a:r>
          <a:endParaRPr lang="en-US" sz="1600" kern="1200" dirty="0"/>
        </a:p>
      </dsp:txBody>
      <dsp:txXfrm>
        <a:off x="4922414" y="857712"/>
        <a:ext cx="2570933" cy="3430849"/>
      </dsp:txXfrm>
    </dsp:sp>
    <dsp:sp modelId="{FE05FAD8-EBD9-484B-9D73-EDB999A86774}">
      <dsp:nvSpPr>
        <dsp:cNvPr id="0" name=""/>
        <dsp:cNvSpPr/>
      </dsp:nvSpPr>
      <dsp:spPr>
        <a:xfrm>
          <a:off x="4559803" y="124667"/>
          <a:ext cx="2922822" cy="73531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800100">
            <a:lnSpc>
              <a:spcPct val="90000"/>
            </a:lnSpc>
            <a:spcBef>
              <a:spcPct val="0"/>
            </a:spcBef>
            <a:spcAft>
              <a:spcPct val="35000"/>
            </a:spcAft>
          </a:pPr>
          <a:r>
            <a:rPr lang="en-US" sz="1800" kern="1200" dirty="0" smtClean="0"/>
            <a:t>Stated by Another Character</a:t>
          </a:r>
          <a:endParaRPr lang="en-US" sz="1800" kern="1200" dirty="0"/>
        </a:p>
      </dsp:txBody>
      <dsp:txXfrm>
        <a:off x="4559803" y="124667"/>
        <a:ext cx="2922822" cy="735311"/>
      </dsp:txXfrm>
    </dsp:sp>
    <dsp:sp modelId="{15408301-4BD7-457E-8799-AEF50702812B}">
      <dsp:nvSpPr>
        <dsp:cNvPr id="0" name=""/>
        <dsp:cNvSpPr/>
      </dsp:nvSpPr>
      <dsp:spPr>
        <a:xfrm>
          <a:off x="1923732" y="843185"/>
          <a:ext cx="2668985" cy="3185594"/>
        </a:xfrm>
        <a:prstGeom prst="wedgeRectCallout">
          <a:avLst>
            <a:gd name="adj1" fmla="val 62500"/>
            <a:gd name="adj2" fmla="val 2083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r" defTabSz="800100">
            <a:lnSpc>
              <a:spcPct val="90000"/>
            </a:lnSpc>
            <a:spcBef>
              <a:spcPct val="0"/>
            </a:spcBef>
            <a:spcAft>
              <a:spcPct val="35000"/>
            </a:spcAft>
          </a:pPr>
          <a:r>
            <a:rPr lang="en-US" sz="1800" kern="1200" dirty="0" smtClean="0"/>
            <a:t>I am much more discerning than I used to be, Smith thought. Though I suppose I’ve become a bit of a snob in the process</a:t>
          </a:r>
          <a:r>
            <a:rPr lang="en-US" sz="1100" kern="1200" dirty="0" smtClean="0"/>
            <a:t>.</a:t>
          </a:r>
          <a:endParaRPr lang="en-US" sz="1100" kern="1200" dirty="0"/>
        </a:p>
      </dsp:txBody>
      <dsp:txXfrm>
        <a:off x="2262160" y="843185"/>
        <a:ext cx="2330557" cy="3185594"/>
      </dsp:txXfrm>
    </dsp:sp>
    <dsp:sp modelId="{C07C8E57-D912-4475-956C-3DB5CF2D3FD8}">
      <dsp:nvSpPr>
        <dsp:cNvPr id="0" name=""/>
        <dsp:cNvSpPr/>
      </dsp:nvSpPr>
      <dsp:spPr>
        <a:xfrm>
          <a:off x="1938245" y="245254"/>
          <a:ext cx="2639960" cy="61245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711200">
            <a:lnSpc>
              <a:spcPct val="90000"/>
            </a:lnSpc>
            <a:spcBef>
              <a:spcPct val="0"/>
            </a:spcBef>
            <a:spcAft>
              <a:spcPct val="35000"/>
            </a:spcAft>
          </a:pPr>
          <a:r>
            <a:rPr lang="en-US" sz="1600" kern="1200" dirty="0" smtClean="0"/>
            <a:t>Stated by the Character Him/Herself</a:t>
          </a:r>
          <a:endParaRPr lang="en-US" sz="1600" kern="1200" dirty="0"/>
        </a:p>
      </dsp:txBody>
      <dsp:txXfrm>
        <a:off x="1938245" y="245254"/>
        <a:ext cx="2639960" cy="612457"/>
      </dsp:txXfrm>
    </dsp:sp>
    <dsp:sp modelId="{4F169FD7-E5B0-4365-990F-1B8C9D1AE958}">
      <dsp:nvSpPr>
        <dsp:cNvPr id="0" name=""/>
        <dsp:cNvSpPr/>
      </dsp:nvSpPr>
      <dsp:spPr>
        <a:xfrm>
          <a:off x="347205" y="828691"/>
          <a:ext cx="1642163" cy="2940339"/>
        </a:xfrm>
        <a:prstGeom prst="wedgeRectCallout">
          <a:avLst>
            <a:gd name="adj1" fmla="val 62500"/>
            <a:gd name="adj2" fmla="val 2083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r" defTabSz="800100">
            <a:lnSpc>
              <a:spcPct val="90000"/>
            </a:lnSpc>
            <a:spcBef>
              <a:spcPct val="0"/>
            </a:spcBef>
            <a:spcAft>
              <a:spcPct val="35000"/>
            </a:spcAft>
          </a:pPr>
          <a:r>
            <a:rPr lang="en-US" sz="1800" kern="1200" dirty="0" smtClean="0"/>
            <a:t>Mr. Maurice Smith was something of a snob</a:t>
          </a:r>
          <a:r>
            <a:rPr lang="en-US" sz="1400" kern="1200" dirty="0" smtClean="0"/>
            <a:t>.</a:t>
          </a:r>
          <a:endParaRPr lang="en-US" sz="1400" kern="1200" dirty="0"/>
        </a:p>
      </dsp:txBody>
      <dsp:txXfrm>
        <a:off x="555431" y="828691"/>
        <a:ext cx="1433937" cy="2940339"/>
      </dsp:txXfrm>
    </dsp:sp>
    <dsp:sp modelId="{CDEB6B8F-4D46-4283-9DFF-6EBB3C1B575F}">
      <dsp:nvSpPr>
        <dsp:cNvPr id="0" name=""/>
        <dsp:cNvSpPr/>
      </dsp:nvSpPr>
      <dsp:spPr>
        <a:xfrm>
          <a:off x="386310" y="353140"/>
          <a:ext cx="1553146" cy="49005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711200">
            <a:lnSpc>
              <a:spcPct val="90000"/>
            </a:lnSpc>
            <a:spcBef>
              <a:spcPct val="0"/>
            </a:spcBef>
            <a:spcAft>
              <a:spcPct val="35000"/>
            </a:spcAft>
          </a:pPr>
          <a:r>
            <a:rPr lang="en-US" sz="1600" kern="1200" dirty="0" smtClean="0"/>
            <a:t>Stated by the Author/Narrator</a:t>
          </a:r>
          <a:endParaRPr lang="en-US" sz="1200" kern="1200" dirty="0"/>
        </a:p>
      </dsp:txBody>
      <dsp:txXfrm>
        <a:off x="386310" y="353140"/>
        <a:ext cx="1553146" cy="490056"/>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11/layout/InterconnectedBlockProcess">
  <dgm:title val="Interconnected Block Process"/>
  <dgm:desc val="Use to show sequential steps in a process. Works best with small amounts of Level 1 text and medium amounts of Level 2 text."/>
  <dgm:catLst>
    <dgm:cat type="process" pri="5500"/>
    <dgm:cat type="officeonline" pri="3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2" destOrd="0"/>
        <dgm:cxn modelId="42" srcId="40" destId="41" srcOrd="0" destOrd="0"/>
      </dgm:cxnLst>
      <dgm:bg/>
      <dgm:whole/>
    </dgm:dataModel>
  </dgm:clrData>
  <dgm:layoutNode name="Name0">
    <dgm:varLst>
      <dgm:chMax val="7"/>
      <dgm:chPref val="5"/>
      <dgm:dir/>
      <dgm:animOne val="branch"/>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127"/>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5"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Accent1" refType="w" fact="0"/>
              <dgm:constr type="t" for="ch" forName="ChildAccent1" refType="h" fact="0.1613"/>
              <dgm:constr type="w" for="ch" forName="ChildAccent1" refType="w" fact="0.5"/>
              <dgm:constr type="h" for="ch" forName="ChildAccent1" refType="h" fact="0.7742"/>
              <dgm:constr type="l" for="ch" forName="Child1" refType="w" fact="0.0635"/>
              <dgm:constr type="t" for="ch" forName="Child1" refType="h" fact="0.1613"/>
              <dgm:constr type="w" for="ch" forName="Child1" refType="w" fact="0.4365"/>
              <dgm:constr type="h" for="ch" forName="Child1" refType="h" fact="0.7742"/>
              <dgm:constr type="l" for="ch" forName="Parent1" refType="w" fact="0"/>
              <dgm:constr type="t" for="ch" forName="Parent1" refType="h" fact="0.0323"/>
              <dgm:constr type="w" for="ch" forName="Parent1" refType="w" fact="0.5"/>
              <dgm:constr type="h" for="ch" forName="Parent1" refType="h" fact="0.129"/>
              <dgm:constr type="l" for="ch" forName="ChildAccent2" refType="w" fact="0.5"/>
              <dgm:constr type="t" for="ch" forName="ChildAccent2" refType="h" fact="0.1613"/>
              <dgm:constr type="w" for="ch" forName="ChildAccent2" refType="w" fact="0.5"/>
              <dgm:constr type="h" for="ch" forName="ChildAccent2" refType="h" fact="0.8387"/>
              <dgm:constr type="l" for="ch" forName="Child2" refType="w" fact="0.5635"/>
              <dgm:constr type="t" for="ch" forName="Child2" refType="h" fact="0.1613"/>
              <dgm:constr type="w" for="ch" forName="Child2" refType="w" fact="0.4365"/>
              <dgm:constr type="h" for="ch" forName="Child2" refType="h" fact="0.8387"/>
              <dgm:constr type="l" for="ch" forName="Parent2" refType="w" fact="0.5"/>
              <dgm:constr type="t" for="ch" forName="Parent2" refType="h" fact="0"/>
              <dgm:constr type="w" for="ch" forName="Parent2" refType="w" fact="0.5"/>
              <dgm:constr type="h" for="ch" forName="Parent2" refType="h" fact="0.1613"/>
            </dgm:constrLst>
          </dgm:if>
          <dgm:if name="Name6"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Accent1" refType="w" fact="0"/>
              <dgm:constr type="t" for="ch" forName="ChildAccent1" refType="h" fact="0.1757"/>
              <dgm:constr type="w" for="ch" forName="ChildAccent1" refType="w" fact="0.3333"/>
              <dgm:constr type="h" for="ch" forName="ChildAccent1" refType="h" fact="0.7066"/>
              <dgm:constr type="l" for="ch" forName="Child1" refType="w" fact="0.0423"/>
              <dgm:constr type="t" for="ch" forName="Child1" refType="h" fact="0.1757"/>
              <dgm:constr type="w" for="ch" forName="Child1" refType="w" fact="0.291"/>
              <dgm:constr type="h" for="ch" forName="Child1" refType="h" fact="0.7066"/>
              <dgm:constr type="l" for="ch" forName="Parent1" refType="w" fact="0"/>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Child2" refType="w" fact="0.3756"/>
              <dgm:constr type="t" for="ch" forName="Child2" refType="h" fact="0.1757"/>
              <dgm:constr type="w" for="ch" forName="Child2" refType="w" fact="0.291"/>
              <dgm:constr type="h" for="ch" forName="Child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6667"/>
              <dgm:constr type="t" for="ch" forName="ChildAccent3" refType="h" fact="0.1757"/>
              <dgm:constr type="w" for="ch" forName="ChildAccent3" refType="w" fact="0.3333"/>
              <dgm:constr type="h" for="ch" forName="ChildAccent3" refType="h" fact="0.8243"/>
              <dgm:constr type="l" for="ch" forName="Child3" refType="w" fact="0.709"/>
              <dgm:constr type="t" for="ch" forName="Child3" refType="h" fact="0.1757"/>
              <dgm:constr type="w" for="ch" forName="Child3" refType="w" fact="0.291"/>
              <dgm:constr type="h" for="ch" forName="Child3" refType="h" fact="0.8243"/>
              <dgm:constr type="l" for="ch" forName="Parent3" refType="w" fact="0.6667"/>
              <dgm:constr type="t" for="ch" forName="Parent3" refType="h" fact="0"/>
              <dgm:constr type="w" for="ch" forName="Parent3" refType="w" fact="0.3333"/>
              <dgm:constr type="h" for="ch" forName="Parent3" refType="h" fact="0.176"/>
            </dgm:constrLst>
          </dgm:if>
          <dgm:if name="Name7"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Accent1" refType="w" fact="0"/>
              <dgm:constr type="t" for="ch" forName="ChildAccent1" refType="h" fact="0.1892"/>
              <dgm:constr type="w" for="ch" forName="ChildAccent1" refType="w" fact="0.25"/>
              <dgm:constr type="h" for="ch" forName="ChildAccent1" refType="h" fact="0.6486"/>
              <dgm:constr type="l" for="ch" forName="Child1" refType="w" fact="0.0317"/>
              <dgm:constr type="t" for="ch" forName="Child1" refType="h" fact="0.1892"/>
              <dgm:constr type="w" for="ch" forName="Child1" refType="w" fact="0.2183"/>
              <dgm:constr type="h" for="ch" forName="Child1" refType="h" fact="0.6486"/>
              <dgm:constr type="l" for="ch" forName="Parent1" refType="w" fact="0"/>
              <dgm:constr type="t" for="ch" forName="Parent1" refType="h" fact="0.0811"/>
              <dgm:constr type="w" for="ch" forName="Parent1" refType="w" fact="0.25"/>
              <dgm:constr type="h" for="ch" forName="Parent1" refType="h" fact="0.1081"/>
              <dgm:constr type="l" for="ch" forName="ChildAccent2" refType="w" fact="0.25"/>
              <dgm:constr type="t" for="ch" forName="ChildAccent2" refType="h" fact="0.1892"/>
              <dgm:constr type="w" for="ch" forName="ChildAccent2" refType="w" fact="0.25"/>
              <dgm:constr type="h" for="ch" forName="ChildAccent2" refType="h" fact="0.7027"/>
              <dgm:constr type="l" for="ch" forName="Child2" refType="w" fact="0.2817"/>
              <dgm:constr type="t" for="ch" forName="Child2" refType="h" fact="0.1892"/>
              <dgm:constr type="w" for="ch" forName="Child2" refType="w" fact="0.2183"/>
              <dgm:constr type="h" for="ch" forName="Child2" refType="h" fact="0.7027"/>
              <dgm:constr type="l" for="ch" forName="Parent2" refType="w" fact="0.25"/>
              <dgm:constr type="t" for="ch" forName="Parent2" refType="h" fact="0.0541"/>
              <dgm:constr type="w" for="ch" forName="Parent2" refType="w" fact="0.25"/>
              <dgm:constr type="h" for="ch" forName="Parent2" refType="h" fact="0.1351"/>
              <dgm:constr type="l" for="ch" forName="ChildAccent3" refType="w" fact="0.5"/>
              <dgm:constr type="t" for="ch" forName="ChildAccent3" refType="h" fact="0.1892"/>
              <dgm:constr type="w" for="ch" forName="ChildAccent3" refType="w" fact="0.25"/>
              <dgm:constr type="h" for="ch" forName="ChildAccent3" refType="h" fact="0.7568"/>
              <dgm:constr type="l" for="ch" forName="Child3" refType="w" fact="0.5317"/>
              <dgm:constr type="t" for="ch" forName="Child3" refType="h" fact="0.1892"/>
              <dgm:constr type="w" for="ch" forName="Child3" refType="w" fact="0.2183"/>
              <dgm:constr type="h" for="ch" forName="Child3" refType="h" fact="0.7568"/>
              <dgm:constr type="l" for="ch" forName="Parent3" refType="w" fact="0.5"/>
              <dgm:constr type="t" for="ch" forName="Parent3" refType="h" fact="0.0275"/>
              <dgm:constr type="w" for="ch" forName="Parent3" refType="w" fact="0.25"/>
              <dgm:constr type="h" for="ch" forName="Parent3" refType="h" fact="0.1622"/>
              <dgm:constr type="l" for="ch" forName="ChildAccent4" refType="w" fact="0.75"/>
              <dgm:constr type="t" for="ch" forName="ChildAccent4" refType="h" fact="0.1892"/>
              <dgm:constr type="w" for="ch" forName="ChildAccent4" refType="w" fact="0.25"/>
              <dgm:constr type="h" for="ch" forName="ChildAccent4" refType="h" fact="0.8108"/>
              <dgm:constr type="l" for="ch" forName="Child4" refType="w" fact="0.7817"/>
              <dgm:constr type="t" for="ch" forName="Child4" refType="h" fact="0.1892"/>
              <dgm:constr type="w" for="ch" forName="Child4" refType="w" fact="0.2183"/>
              <dgm:constr type="h" for="ch" forName="Child4" refType="h" fact="0.8108"/>
              <dgm:constr type="l" for="ch" forName="Parent4" refType="w" fact="0.75"/>
              <dgm:constr type="t" for="ch" forName="Parent4" refType="h" fact="0"/>
              <dgm:constr type="w" for="ch" forName="Parent4" refType="w" fact="0.25"/>
              <dgm:constr type="h" for="ch" forName="Parent4" refType="h" fact="0.1892"/>
            </dgm:constrLst>
          </dgm:if>
          <dgm:if name="Name8"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Accent1" refType="w" fact="0"/>
              <dgm:constr type="t" for="ch" forName="ChildAccent1" refType="h" fact="0.2"/>
              <dgm:constr type="w" for="ch" forName="ChildAccent1" refType="w" fact="0.2001"/>
              <dgm:constr type="h" for="ch" forName="ChildAccent1" refType="h" fact="0.6"/>
              <dgm:constr type="l" for="ch" forName="Child1" refType="w" fact="0.0254"/>
              <dgm:constr type="t" for="ch" forName="Child1" refType="h" fact="0.2"/>
              <dgm:constr type="w" for="ch" forName="Child1" refType="w" fact="0.1747"/>
              <dgm:constr type="h" for="ch" forName="Child1" refType="h" fact="0.6"/>
              <dgm:constr type="l" for="ch" forName="Parent1" refType="w" fact="0"/>
              <dgm:constr type="t" for="ch" forName="Parent1" refType="h" fact="0.1"/>
              <dgm:constr type="w" for="ch" forName="Parent1" refType="w" fact="0.2001"/>
              <dgm:constr type="h" for="ch" forName="Parent1" refType="h" fact="0.1"/>
              <dgm:constr type="l" for="ch" forName="ChildAccent2" refType="w" fact="0.2001"/>
              <dgm:constr type="t" for="ch" forName="ChildAccent2" refType="h" fact="0.2"/>
              <dgm:constr type="w" for="ch" forName="ChildAccent2" refType="w" fact="0.2001"/>
              <dgm:constr type="h" for="ch" forName="ChildAccent2" refType="h" fact="0.65"/>
              <dgm:constr type="l" for="ch" forName="Child2" refType="w" fact="0.2255"/>
              <dgm:constr type="t" for="ch" forName="Child2" refType="h" fact="0.2"/>
              <dgm:constr type="w" for="ch" forName="Child2" refType="w" fact="0.1747"/>
              <dgm:constr type="h" for="ch" forName="Child2" refType="h" fact="0.65"/>
              <dgm:constr type="l" for="ch" forName="Parent2" refType="w" fact="0.2001"/>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Child3" refType="w" fact="0.4256"/>
              <dgm:constr type="t" for="ch" forName="Child3" refType="h" fact="0.2"/>
              <dgm:constr type="w" for="ch" forName="Child3" refType="w" fact="0.1747"/>
              <dgm:constr type="h" for="ch" forName="Child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6003"/>
              <dgm:constr type="t" for="ch" forName="ChildAccent4" refType="h" fact="0.2"/>
              <dgm:constr type="w" for="ch" forName="ChildAccent4" refType="w" fact="0.2001"/>
              <dgm:constr type="h" for="ch" forName="ChildAccent4" refType="h" fact="0.75"/>
              <dgm:constr type="l" for="ch" forName="Child4" refType="w" fact="0.6257"/>
              <dgm:constr type="t" for="ch" forName="Child4" refType="h" fact="0.2"/>
              <dgm:constr type="w" for="ch" forName="Child4" refType="w" fact="0.1747"/>
              <dgm:constr type="h" for="ch" forName="Child4" refType="h" fact="0.75"/>
              <dgm:constr type="l" for="ch" forName="Parent4" refType="w" fact="0.6003"/>
              <dgm:constr type="t" for="ch" forName="Parent4" refType="h" fact="0.025"/>
              <dgm:constr type="w" for="ch" forName="Parent4" refType="w" fact="0.2001"/>
              <dgm:constr type="h" for="ch" forName="Parent4" refType="h" fact="0.175"/>
              <dgm:constr type="l" for="ch" forName="ChildAccent5" refType="w" fact="0.7999"/>
              <dgm:constr type="t" for="ch" forName="ChildAccent5" refType="h" fact="0.2"/>
              <dgm:constr type="w" for="ch" forName="ChildAccent5" refType="w" fact="0.2001"/>
              <dgm:constr type="h" for="ch" forName="ChildAccent5" refType="h" fact="0.8"/>
              <dgm:constr type="l" for="ch" forName="Child5" refType="w" fact="0.8253"/>
              <dgm:constr type="t" for="ch" forName="Child5" refType="h" fact="0.2"/>
              <dgm:constr type="w" for="ch" forName="Child5" refType="w" fact="0.1747"/>
              <dgm:constr type="h" for="ch" forName="Child5" refType="h" fact="0.8"/>
              <dgm:constr type="l" for="ch" forName="Parent5" refType="w" fact="0.7999"/>
              <dgm:constr type="t" for="ch" forName="Parent5" refType="h" fact="0"/>
              <dgm:constr type="w" for="ch" forName="Parent5" refType="w" fact="0.2001"/>
              <dgm:constr type="h" for="ch" forName="Parent5" refType="h" fact="0.2"/>
            </dgm:constrLst>
          </dgm:if>
          <dgm:if name="Name9"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Accent1" refType="w" fact="0"/>
              <dgm:constr type="t" for="ch" forName="ChildAccent1" refType="h" fact="0.2087"/>
              <dgm:constr type="w" for="ch" forName="ChildAccent1" refType="w" fact="0.167"/>
              <dgm:constr type="h" for="ch" forName="ChildAccent1" refType="h" fact="0.5586"/>
              <dgm:constr type="l" for="ch" forName="Child1" refType="w" fact="0.0212"/>
              <dgm:constr type="t" for="ch" forName="Child1" refType="h" fact="0.2087"/>
              <dgm:constr type="w" for="ch" forName="Child1" refType="w" fact="0.1458"/>
              <dgm:constr type="h" for="ch" forName="Child1" refType="h" fact="0.5586"/>
              <dgm:constr type="l" for="ch" forName="Parent1" refType="w" fact="0"/>
              <dgm:constr type="t" for="ch" forName="Parent1" refType="h" fact="0.1156"/>
              <dgm:constr type="w" for="ch" forName="Parent1" refType="w" fact="0.167"/>
              <dgm:constr type="h" for="ch" forName="Parent1" refType="h" fact="0.0931"/>
              <dgm:constr type="l" for="ch" forName="ChildAccent2" refType="w" fact="0.167"/>
              <dgm:constr type="t" for="ch" forName="ChildAccent2" refType="h" fact="0.2087"/>
              <dgm:constr type="w" for="ch" forName="ChildAccent2" refType="w" fact="0.167"/>
              <dgm:constr type="h" for="ch" forName="ChildAccent2" refType="h" fact="0.6051"/>
              <dgm:constr type="l" for="ch" forName="Child2" refType="w" fact="0.1888"/>
              <dgm:constr type="t" for="ch" forName="Child2" refType="h" fact="0.2087"/>
              <dgm:constr type="w" for="ch" forName="Child2" refType="w" fact="0.1458"/>
              <dgm:constr type="h" for="ch" forName="Child2" refType="h" fact="0.6051"/>
              <dgm:constr type="l" for="ch" forName="Parent2" refType="w" fact="0.167"/>
              <dgm:constr type="t" for="ch" forName="Parent2" refType="h" fact="0.0923"/>
              <dgm:constr type="w" for="ch" forName="Parent2" refType="w" fact="0.167"/>
              <dgm:constr type="h" for="ch" forName="Parent2" refType="h" fact="0.1164"/>
              <dgm:constr type="l" for="ch" forName="ChildAccent3" refType="w" fact="0.3339"/>
              <dgm:constr type="t" for="ch" forName="ChildAccent3" refType="h" fact="0.2087"/>
              <dgm:constr type="w" for="ch" forName="ChildAccent3" refType="w" fact="0.167"/>
              <dgm:constr type="h" for="ch" forName="ChildAccent3" refType="h" fact="0.6517"/>
              <dgm:constr type="l" for="ch" forName="Child3" refType="w" fact="0.3551"/>
              <dgm:constr type="t" for="ch" forName="Child3" refType="h" fact="0.2087"/>
              <dgm:constr type="w" for="ch" forName="Child3" refType="w" fact="0.1458"/>
              <dgm:constr type="h" for="ch" forName="Child3" refType="h" fact="0.6517"/>
              <dgm:constr type="l" for="ch" forName="Parent3" refType="w" fact="0.3339"/>
              <dgm:constr type="t" for="ch" forName="Parent3" refType="h" fact="0.0698"/>
              <dgm:constr type="w" for="ch" forName="Parent3" refType="w" fact="0.167"/>
              <dgm:constr type="h" for="ch" forName="Parent3" refType="h" fact="0.1396"/>
              <dgm:constr type="l" for="ch" forName="ChildAccent4" refType="w" fact="0.5009"/>
              <dgm:constr type="t" for="ch" forName="ChildAccent4" refType="h" fact="0.2087"/>
              <dgm:constr type="w" for="ch" forName="ChildAccent4" refType="w" fact="0.167"/>
              <dgm:constr type="h" for="ch" forName="ChildAccent4" refType="h" fact="0.6982"/>
              <dgm:constr type="l" for="ch" forName="Child4" refType="w" fact="0.5221"/>
              <dgm:constr type="t" for="ch" forName="Child4" refType="h" fact="0.2087"/>
              <dgm:constr type="w" for="ch" forName="Child4" refType="w" fact="0.1458"/>
              <dgm:constr type="h" for="ch" forName="Child4" refType="h" fact="0.6982"/>
              <dgm:constr type="l" for="ch" forName="Parent4" refType="w" fact="0.501"/>
              <dgm:constr type="t" for="ch" forName="Parent4" refType="h" fact="0.0458"/>
              <dgm:constr type="w" for="ch" forName="Parent4" refType="w" fact="0.167"/>
              <dgm:constr type="h" for="ch" forName="Parent4" refType="h" fact="0.1629"/>
              <dgm:constr type="l" for="ch" forName="ChildAccent5" refType="w" fact="0.6674"/>
              <dgm:constr type="t" for="ch" forName="ChildAccent5" refType="h" fact="0.2087"/>
              <dgm:constr type="w" for="ch" forName="ChildAccent5" refType="w" fact="0.167"/>
              <dgm:constr type="h" for="ch" forName="ChildAccent5" refType="h" fact="0.7448"/>
              <dgm:constr type="l" for="ch" forName="Child5" refType="w" fact="0.6886"/>
              <dgm:constr type="t" for="ch" forName="Child5" refType="h" fact="0.2087"/>
              <dgm:constr type="w" for="ch" forName="Child5" refType="w" fact="0.1458"/>
              <dgm:constr type="h" for="ch" forName="Child5" refType="h" fact="0.7448"/>
              <dgm:constr type="l" for="ch" forName="Parent5" refType="w" fact="0.668"/>
              <dgm:constr type="t" for="ch" forName="Parent5" refType="h" fact="0.0225"/>
              <dgm:constr type="w" for="ch" forName="Parent5" refType="w" fact="0.167"/>
              <dgm:constr type="h" for="ch" forName="Parent5" refType="h" fact="0.1862"/>
              <dgm:constr type="l" for="ch" forName="ChildAccent6" refType="w" fact="0.833"/>
              <dgm:constr type="t" for="ch" forName="ChildAccent6" refType="h" fact="0.2087"/>
              <dgm:constr type="w" for="ch" forName="ChildAccent6" refType="w" fact="0.167"/>
              <dgm:constr type="h" for="ch" forName="ChildAccent6" refType="h" fact="0.7913"/>
              <dgm:constr type="l" for="ch" forName="Child6" refType="w" fact="0.8542"/>
              <dgm:constr type="t" for="ch" forName="Child6" refType="h" fact="0.2087"/>
              <dgm:constr type="w" for="ch" forName="Child6" refType="w" fact="0.1458"/>
              <dgm:constr type="h" for="ch" forName="Child6" refType="h" fact="0.7913"/>
              <dgm:constr type="l" for="ch" forName="Parent6" refType="w" fact="0.835"/>
              <dgm:constr type="t" for="ch" forName="Parent6" refType="h" fact="0"/>
              <dgm:constr type="w" for="ch" forName="Parent6" refType="w" fact="0.165"/>
              <dgm:constr type="h" for="ch" forName="Parent6" refType="h" fact="0.2095"/>
            </dgm:constrLst>
          </dgm:if>
          <dgm:else name="Name10">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Accent1" refType="w" fact="0"/>
              <dgm:constr type="t" for="ch" forName="ChildAccent1" refType="h" fact="0.2168"/>
              <dgm:constr type="w" for="ch" forName="ChildAccent1" refType="w" fact="0.1432"/>
              <dgm:constr type="h" for="ch" forName="ChildAccent1" refType="h" fact="0.5221"/>
              <dgm:constr type="l" for="ch" forName="Child1" refType="w" fact="0.0182"/>
              <dgm:constr type="t" for="ch" forName="Child1" refType="h" fact="0.2168"/>
              <dgm:constr type="w" for="ch" forName="Child1" refType="w" fact="0.125"/>
              <dgm:constr type="h" for="ch" forName="Child1" refType="h" fact="0.5221"/>
              <dgm:constr type="l" for="ch" forName="Parent1" refType="w" fact="0"/>
              <dgm:constr type="t" for="ch" forName="Parent1" refType="h" fact="0.1298"/>
              <dgm:constr type="w" for="ch" forName="Parent1" refType="w" fact="0.1432"/>
              <dgm:constr type="h" for="ch" forName="Parent1" refType="h" fact="0.087"/>
              <dgm:constr type="l" for="ch" forName="ChildAccent2" refType="w" fact="0.1432"/>
              <dgm:constr type="t" for="ch" forName="ChildAccent2" refType="h" fact="0.2168"/>
              <dgm:constr type="w" for="ch" forName="ChildAccent2" refType="w" fact="0.1432"/>
              <dgm:constr type="h" for="ch" forName="ChildAccent2" refType="h" fact="0.5656"/>
              <dgm:constr type="l" for="ch" forName="Child2" refType="w" fact="0.1614"/>
              <dgm:constr type="t" for="ch" forName="Child2" refType="h" fact="0.2168"/>
              <dgm:constr type="w" for="ch" forName="Child2" refType="w" fact="0.125"/>
              <dgm:constr type="h" for="ch" forName="Child2" refType="h" fact="0.5656"/>
              <dgm:constr type="l" for="ch" forName="Parent2" refType="w" fact="0.1432"/>
              <dgm:constr type="t" for="ch" forName="Parent2" refType="h" fact="0.108"/>
              <dgm:constr type="w" for="ch" forName="Parent2" refType="w" fact="0.1432"/>
              <dgm:constr type="h" for="ch" forName="Parent2" refType="h" fact="0.1088"/>
              <dgm:constr type="l" for="ch" forName="ChildAccent3" refType="w" fact="0.2865"/>
              <dgm:constr type="t" for="ch" forName="ChildAccent3" refType="h" fact="0.2168"/>
              <dgm:constr type="w" for="ch" forName="ChildAccent3" refType="w" fact="0.1432"/>
              <dgm:constr type="h" for="ch" forName="ChildAccent3" refType="h" fact="0.6091"/>
              <dgm:constr type="l" for="ch" forName="Child3" refType="w" fact="0.3047"/>
              <dgm:constr type="t" for="ch" forName="Child3" refType="h" fact="0.2168"/>
              <dgm:constr type="w" for="ch" forName="Child3" refType="w" fact="0.125"/>
              <dgm:constr type="h" for="ch" forName="Child3" refType="h" fact="0.6091"/>
              <dgm:constr type="l" for="ch" forName="Parent3" refType="w" fact="0.2865"/>
              <dgm:constr type="t" for="ch" forName="Parent3" refType="h" fact="0.087"/>
              <dgm:constr type="w" for="ch" forName="Parent3" refType="w" fact="0.143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Child4" refType="w" fact="0.4479"/>
              <dgm:constr type="t" for="ch" forName="Child4" refType="h" fact="0.2168"/>
              <dgm:constr type="w" for="ch" forName="Child4" refType="w" fact="0.125"/>
              <dgm:constr type="h" for="ch" forName="Child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5726"/>
              <dgm:constr type="t" for="ch" forName="ChildAccent5" refType="h" fact="0.2168"/>
              <dgm:constr type="w" for="ch" forName="ChildAccent5" refType="w" fact="0.1432"/>
              <dgm:constr type="h" for="ch" forName="ChildAccent5" refType="h" fact="0.6962"/>
              <dgm:constr type="l" for="ch" forName="Child5" refType="w" fact="0.5908"/>
              <dgm:constr type="t" for="ch" forName="Child5" refType="h" fact="0.2168"/>
              <dgm:constr type="w" for="ch" forName="Child5" refType="w" fact="0.125"/>
              <dgm:constr type="h" for="ch" forName="Child5" refType="h" fact="0.6962"/>
              <dgm:constr type="l" for="ch" forName="Parent5" refType="w" fact="0.5726"/>
              <dgm:constr type="t" for="ch" forName="Parent5" refType="h" fact="0.0428"/>
              <dgm:constr type="w" for="ch" forName="Parent5" refType="w" fact="0.1432"/>
              <dgm:constr type="h" for="ch" forName="Parent5" refType="h" fact="0.174"/>
              <dgm:constr type="l" for="ch" forName="ChildAccent6" refType="w" fact="0.7147"/>
              <dgm:constr type="t" for="ch" forName="ChildAccent6" refType="h" fact="0.2168"/>
              <dgm:constr type="w" for="ch" forName="ChildAccent6" refType="w" fact="0.1432"/>
              <dgm:constr type="h" for="ch" forName="ChildAccent6" refType="h" fact="0.7397"/>
              <dgm:constr type="l" for="ch" forName="Child6" refType="w" fact="0.7329"/>
              <dgm:constr type="t" for="ch" forName="Child6" refType="h" fact="0.2168"/>
              <dgm:constr type="w" for="ch" forName="Child6" refType="w" fact="0.125"/>
              <dgm:constr type="h" for="ch" forName="Child6" refType="h" fact="0.7397"/>
              <dgm:constr type="l" for="ch" forName="Parent6" refType="w" fact="0.716"/>
              <dgm:constr type="t" for="ch" forName="Parent6" refType="h" fact="0.0217"/>
              <dgm:constr type="w" for="ch" forName="Parent6" refType="w" fact="0.1424"/>
              <dgm:constr type="h" for="ch" forName="Parent6" refType="h" fact="0.1958"/>
              <dgm:constr type="l" for="ch" forName="ChildAccent7" refType="w" fact="0.8568"/>
              <dgm:constr type="t" for="ch" forName="ChildAccent7" refType="h" fact="0.2168"/>
              <dgm:constr type="w" for="ch" forName="ChildAccent7" refType="w" fact="0.1432"/>
              <dgm:constr type="h" for="ch" forName="ChildAccent7" refType="h" fact="0.7832"/>
              <dgm:constr type="l" for="ch" forName="Child7" refType="w" fact="0.875"/>
              <dgm:constr type="t" for="ch" forName="Child7" refType="h" fact="0.2168"/>
              <dgm:constr type="w" for="ch" forName="Child7" refType="w" fact="0.125"/>
              <dgm:constr type="h" for="ch" forName="Child7" refType="h" fact="0.7832"/>
              <dgm:constr type="l" for="ch" forName="Parent7" refType="w" fact="0.8577"/>
              <dgm:constr type="t" for="ch" forName="Parent7" refType="h" fact="0"/>
              <dgm:constr type="w" for="ch" forName="Parent7" refType="w" fact="0.1423"/>
              <dgm:constr type="h" for="ch" forName="Parent7" refType="h" fact="0.2175"/>
            </dgm:constrLst>
          </dgm:else>
        </dgm:choose>
      </dgm:if>
      <dgm:else name="Name11">
        <dgm:choose name="Name12">
          <dgm:if name="Name13"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14"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2" refType="w" fact="0"/>
              <dgm:constr type="t" for="ch" forName="Child2" refType="h" fact="0.1613"/>
              <dgm:constr type="w" for="ch" forName="Child2" refType="w" fact="0.4365"/>
              <dgm:constr type="h" for="ch" forName="Child2" refType="h" fact="0.8387"/>
              <dgm:constr type="l" for="ch" forName="Child1" refType="w" fact="0.5"/>
              <dgm:constr type="t" for="ch" forName="Child1" refType="h" fact="0.1613"/>
              <dgm:constr type="w" for="ch" forName="Child1" refType="w" fact="0.4365"/>
              <dgm:constr type="h" for="ch" forName="Child1" refType="h" fact="0.7742"/>
              <dgm:constr type="l" for="ch" forName="ChildAccent1" refType="w" fact="0.5"/>
              <dgm:constr type="t" for="ch" forName="ChildAccent1" refType="h" fact="0.1613"/>
              <dgm:constr type="w" for="ch" forName="ChildAccent1" refType="w" fact="0.5"/>
              <dgm:constr type="h" for="ch" forName="ChildAccent1" refType="h" fact="0.7742"/>
              <dgm:constr type="l" for="ch" forName="Parent1" refType="w" fact="0.5"/>
              <dgm:constr type="t" for="ch" forName="Parent1" refType="h" fact="0.0323"/>
              <dgm:constr type="w" for="ch" forName="Parent1" refType="w" fact="0.5"/>
              <dgm:constr type="h" for="ch" forName="Parent1" refType="h" fact="0.129"/>
              <dgm:constr type="l" for="ch" forName="ChildAccent2" refType="w" fact="0"/>
              <dgm:constr type="t" for="ch" forName="ChildAccent2" refType="h" fact="0.1613"/>
              <dgm:constr type="w" for="ch" forName="ChildAccent2" refType="w" fact="0.5"/>
              <dgm:constr type="h" for="ch" forName="ChildAccent2" refType="h" fact="0.8387"/>
              <dgm:constr type="l" for="ch" forName="Parent2" refType="w" fact="0"/>
              <dgm:constr type="t" for="ch" forName="Parent2" refType="h" fact="0"/>
              <dgm:constr type="w" for="ch" forName="Parent2" refType="w" fact="0.5"/>
              <dgm:constr type="h" for="ch" forName="Parent2" refType="h" fact="0.1613"/>
            </dgm:constrLst>
          </dgm:if>
          <dgm:if name="Name15"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3" refType="w" fact="0"/>
              <dgm:constr type="t" for="ch" forName="Child3" refType="h" fact="0.1757"/>
              <dgm:constr type="w" for="ch" forName="Child3" refType="w" fact="0.291"/>
              <dgm:constr type="h" for="ch" forName="Child3" refType="h" fact="0.8243"/>
              <dgm:constr type="l" for="ch" forName="Child2" refType="w" fact="0.3333"/>
              <dgm:constr type="t" for="ch" forName="Child2" refType="h" fact="0.1757"/>
              <dgm:constr type="w" for="ch" forName="Child2" refType="w" fact="0.291"/>
              <dgm:constr type="h" for="ch" forName="Child2" refType="h" fact="0.7655"/>
              <dgm:constr type="l" for="ch" forName="Child1" refType="w" fact="0.6667"/>
              <dgm:constr type="t" for="ch" forName="Child1" refType="h" fact="0.1757"/>
              <dgm:constr type="w" for="ch" forName="Child1" refType="w" fact="0.291"/>
              <dgm:constr type="h" for="ch" forName="Child1" refType="h" fact="0.7066"/>
              <dgm:constr type="l" for="ch" forName="ChildAccent1" refType="w" fact="0.6667"/>
              <dgm:constr type="t" for="ch" forName="ChildAccent1" refType="h" fact="0.1757"/>
              <dgm:constr type="w" for="ch" forName="ChildAccent1" refType="w" fact="0.3333"/>
              <dgm:constr type="h" for="ch" forName="ChildAccent1" refType="h" fact="0.7066"/>
              <dgm:constr type="l" for="ch" forName="Parent1" refType="w" fact="0.6667"/>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
              <dgm:constr type="t" for="ch" forName="ChildAccent3" refType="h" fact="0.1757"/>
              <dgm:constr type="w" for="ch" forName="ChildAccent3" refType="w" fact="0.3333"/>
              <dgm:constr type="h" for="ch" forName="ChildAccent3" refType="h" fact="0.8243"/>
              <dgm:constr type="l" for="ch" forName="Parent3" refType="w" fact="0"/>
              <dgm:constr type="t" for="ch" forName="Parent3" refType="h" fact="0"/>
              <dgm:constr type="w" for="ch" forName="Parent3" refType="w" fact="0.3333"/>
              <dgm:constr type="h" for="ch" forName="Parent3" refType="h" fact="0.176"/>
            </dgm:constrLst>
          </dgm:if>
          <dgm:if name="Name16"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4" refType="w" fact="0"/>
              <dgm:constr type="t" for="ch" forName="Child4" refType="h" fact="0.1892"/>
              <dgm:constr type="w" for="ch" forName="Child4" refType="w" fact="0.2183"/>
              <dgm:constr type="h" for="ch" forName="Child4" refType="h" fact="0.8108"/>
              <dgm:constr type="l" for="ch" forName="Child3" refType="w" fact="0.25"/>
              <dgm:constr type="t" for="ch" forName="Child3" refType="h" fact="0.1892"/>
              <dgm:constr type="w" for="ch" forName="Child3" refType="w" fact="0.2183"/>
              <dgm:constr type="h" for="ch" forName="Child3" refType="h" fact="0.7568"/>
              <dgm:constr type="l" for="ch" forName="Child2" refType="w" fact="0.5"/>
              <dgm:constr type="t" for="ch" forName="Child2" refType="h" fact="0.1892"/>
              <dgm:constr type="w" for="ch" forName="Child2" refType="w" fact="0.2183"/>
              <dgm:constr type="h" for="ch" forName="Child2" refType="h" fact="0.7027"/>
              <dgm:constr type="l" for="ch" forName="Child1" refType="w" fact="0.75"/>
              <dgm:constr type="t" for="ch" forName="Child1" refType="h" fact="0.1892"/>
              <dgm:constr type="w" for="ch" forName="Child1" refType="w" fact="0.2183"/>
              <dgm:constr type="h" for="ch" forName="Child1" refType="h" fact="0.6486"/>
              <dgm:constr type="l" for="ch" forName="ChildAccent1" refType="w" fact="0.75"/>
              <dgm:constr type="t" for="ch" forName="ChildAccent1" refType="h" fact="0.1892"/>
              <dgm:constr type="w" for="ch" forName="ChildAccent1" refType="w" fact="0.25"/>
              <dgm:constr type="h" for="ch" forName="ChildAccent1" refType="h" fact="0.6486"/>
              <dgm:constr type="l" for="ch" forName="Parent1" refType="w" fact="0.75"/>
              <dgm:constr type="t" for="ch" forName="Parent1" refType="h" fact="0.0811"/>
              <dgm:constr type="w" for="ch" forName="Parent1" refType="w" fact="0.25"/>
              <dgm:constr type="h" for="ch" forName="Parent1" refType="h" fact="0.1081"/>
              <dgm:constr type="l" for="ch" forName="ChildAccent2" refType="w" fact="0.5"/>
              <dgm:constr type="t" for="ch" forName="ChildAccent2" refType="h" fact="0.1892"/>
              <dgm:constr type="w" for="ch" forName="ChildAccent2" refType="w" fact="0.25"/>
              <dgm:constr type="h" for="ch" forName="ChildAccent2" refType="h" fact="0.7027"/>
              <dgm:constr type="l" for="ch" forName="Parent2" refType="w" fact="0.5"/>
              <dgm:constr type="t" for="ch" forName="Parent2" refType="h" fact="0.0541"/>
              <dgm:constr type="w" for="ch" forName="Parent2" refType="w" fact="0.25"/>
              <dgm:constr type="h" for="ch" forName="Parent2" refType="h" fact="0.1351"/>
              <dgm:constr type="l" for="ch" forName="ChildAccent3" refType="w" fact="0.25"/>
              <dgm:constr type="t" for="ch" forName="ChildAccent3" refType="h" fact="0.1892"/>
              <dgm:constr type="w" for="ch" forName="ChildAccent3" refType="w" fact="0.25"/>
              <dgm:constr type="h" for="ch" forName="ChildAccent3" refType="h" fact="0.7568"/>
              <dgm:constr type="l" for="ch" forName="Parent3" refType="w" fact="0.25"/>
              <dgm:constr type="t" for="ch" forName="Parent3" refType="h" fact="0.0279"/>
              <dgm:constr type="w" for="ch" forName="Parent3" refType="w" fact="0.25"/>
              <dgm:constr type="h" for="ch" forName="Parent3" refType="h" fact="0.161"/>
              <dgm:constr type="l" for="ch" forName="ChildAccent4" refType="w" fact="0"/>
              <dgm:constr type="t" for="ch" forName="ChildAccent4" refType="h" fact="0.1892"/>
              <dgm:constr type="w" for="ch" forName="ChildAccent4" refType="w" fact="0.25"/>
              <dgm:constr type="h" for="ch" forName="ChildAccent4" refType="h" fact="0.8108"/>
              <dgm:constr type="l" for="ch" forName="Parent4" refType="w" fact="0"/>
              <dgm:constr type="t" for="ch" forName="Parent4" refType="h" fact="0"/>
              <dgm:constr type="w" for="ch" forName="Parent4" refType="w" fact="0.25"/>
              <dgm:constr type="h" for="ch" forName="Parent4" refType="h" fact="0.1892"/>
            </dgm:constrLst>
          </dgm:if>
          <dgm:if name="Name17"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5" refType="w" fact="0"/>
              <dgm:constr type="t" for="ch" forName="Child5" refType="h" fact="0.2"/>
              <dgm:constr type="w" for="ch" forName="Child5" refType="w" fact="0.1747"/>
              <dgm:constr type="h" for="ch" forName="Child5" refType="h" fact="0.8"/>
              <dgm:constr type="l" for="ch" forName="Child4" refType="w" fact="0.2001"/>
              <dgm:constr type="t" for="ch" forName="Child4" refType="h" fact="0.2"/>
              <dgm:constr type="w" for="ch" forName="Child4" refType="w" fact="0.1747"/>
              <dgm:constr type="h" for="ch" forName="Child4" refType="h" fact="0.75"/>
              <dgm:constr type="l" for="ch" forName="Child3" refType="w" fact="0.4002"/>
              <dgm:constr type="t" for="ch" forName="Child3" refType="h" fact="0.2"/>
              <dgm:constr type="w" for="ch" forName="Child3" refType="w" fact="0.1747"/>
              <dgm:constr type="h" for="ch" forName="Child3" refType="h" fact="0.7"/>
              <dgm:constr type="l" for="ch" forName="Child2" refType="w" fact="0.6003"/>
              <dgm:constr type="t" for="ch" forName="Child2" refType="h" fact="0.2"/>
              <dgm:constr type="w" for="ch" forName="Child2" refType="w" fact="0.1747"/>
              <dgm:constr type="h" for="ch" forName="Child2" refType="h" fact="0.65"/>
              <dgm:constr type="l" for="ch" forName="Child1" refType="w" fact="0.7999"/>
              <dgm:constr type="t" for="ch" forName="Child1" refType="h" fact="0.2"/>
              <dgm:constr type="w" for="ch" forName="Child1" refType="w" fact="0.1747"/>
              <dgm:constr type="h" for="ch" forName="Child1" refType="h" fact="0.6"/>
              <dgm:constr type="l" for="ch" forName="ChildAccent1" refType="w" fact="0.7999"/>
              <dgm:constr type="t" for="ch" forName="ChildAccent1" refType="h" fact="0.2"/>
              <dgm:constr type="w" for="ch" forName="ChildAccent1" refType="w" fact="0.2001"/>
              <dgm:constr type="h" for="ch" forName="ChildAccent1" refType="h" fact="0.6"/>
              <dgm:constr type="l" for="ch" forName="Parent1" refType="w" fact="0.7999"/>
              <dgm:constr type="t" for="ch" forName="Parent1" refType="h" fact="0.1"/>
              <dgm:constr type="w" for="ch" forName="Parent1" refType="w" fact="0.2001"/>
              <dgm:constr type="h" for="ch" forName="Parent1" refType="h" fact="0.1"/>
              <dgm:constr type="l" for="ch" forName="ChildAccent2" refType="w" fact="0.6003"/>
              <dgm:constr type="t" for="ch" forName="ChildAccent2" refType="h" fact="0.2"/>
              <dgm:constr type="w" for="ch" forName="ChildAccent2" refType="w" fact="0.2001"/>
              <dgm:constr type="h" for="ch" forName="ChildAccent2" refType="h" fact="0.65"/>
              <dgm:constr type="l" for="ch" forName="Parent2" refType="w" fact="0.6003"/>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2001"/>
              <dgm:constr type="t" for="ch" forName="ChildAccent4" refType="h" fact="0.2"/>
              <dgm:constr type="w" for="ch" forName="ChildAccent4" refType="w" fact="0.2001"/>
              <dgm:constr type="h" for="ch" forName="ChildAccent4" refType="h" fact="0.75"/>
              <dgm:constr type="l" for="ch" forName="Parent4" refType="w" fact="0.2001"/>
              <dgm:constr type="t" for="ch" forName="Parent4" refType="h" fact="0.025"/>
              <dgm:constr type="w" for="ch" forName="Parent4" refType="w" fact="0.2001"/>
              <dgm:constr type="h" for="ch" forName="Parent4" refType="h" fact="0.175"/>
              <dgm:constr type="l" for="ch" forName="ChildAccent5" refType="w" fact="0"/>
              <dgm:constr type="t" for="ch" forName="ChildAccent5" refType="h" fact="0.2"/>
              <dgm:constr type="w" for="ch" forName="ChildAccent5" refType="w" fact="0.2001"/>
              <dgm:constr type="h" for="ch" forName="ChildAccent5" refType="h" fact="0.8"/>
              <dgm:constr type="l" for="ch" forName="Parent5" refType="w" fact="0"/>
              <dgm:constr type="t" for="ch" forName="Parent5" refType="h" fact="0"/>
              <dgm:constr type="w" for="ch" forName="Parent5" refType="w" fact="0.2001"/>
              <dgm:constr type="h" for="ch" forName="Parent5" refType="h" fact="0.2"/>
            </dgm:constrLst>
          </dgm:if>
          <dgm:if name="Name18"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6" refType="w" fact="0"/>
              <dgm:constr type="t" for="ch" forName="Child6" refType="h" fact="0.2087"/>
              <dgm:constr type="w" for="ch" forName="Child6" refType="w" fact="0.1458"/>
              <dgm:constr type="h" for="ch" forName="Child6" refType="h" fact="0.7913"/>
              <dgm:constr type="l" for="ch" forName="Child5" refType="w" fact="0.167"/>
              <dgm:constr type="t" for="ch" forName="Child5" refType="h" fact="0.2087"/>
              <dgm:constr type="w" for="ch" forName="Child5" refType="w" fact="0.1458"/>
              <dgm:constr type="h" for="ch" forName="Child5" refType="h" fact="0.7448"/>
              <dgm:constr type="l" for="ch" forName="Child4" refType="w" fact="0.3339"/>
              <dgm:constr type="t" for="ch" forName="Child4" refType="h" fact="0.2087"/>
              <dgm:constr type="w" for="ch" forName="Child4" refType="w" fact="0.1458"/>
              <dgm:constr type="h" for="ch" forName="Child4" refType="h" fact="0.6982"/>
              <dgm:constr type="l" for="ch" forName="Child3" refType="w" fact="0.5009"/>
              <dgm:constr type="t" for="ch" forName="Child3" refType="h" fact="0.2087"/>
              <dgm:constr type="w" for="ch" forName="Child3" refType="w" fact="0.1458"/>
              <dgm:constr type="h" for="ch" forName="Child3" refType="h" fact="0.6517"/>
              <dgm:constr type="l" for="ch" forName="Child2" refType="w" fact="0.6674"/>
              <dgm:constr type="t" for="ch" forName="Child2" refType="h" fact="0.2087"/>
              <dgm:constr type="w" for="ch" forName="Child2" refType="w" fact="0.1458"/>
              <dgm:constr type="h" for="ch" forName="Child2" refType="h" fact="0.6051"/>
              <dgm:constr type="l" for="ch" forName="Child1" refType="w" fact="0.833"/>
              <dgm:constr type="t" for="ch" forName="Child1" refType="h" fact="0.2087"/>
              <dgm:constr type="w" for="ch" forName="Child1" refType="w" fact="0.1458"/>
              <dgm:constr type="h" for="ch" forName="Child1" refType="h" fact="0.5586"/>
              <dgm:constr type="l" for="ch" forName="ChildAccent1" refType="w" fact="0.833"/>
              <dgm:constr type="t" for="ch" forName="ChildAccent1" refType="h" fact="0.2087"/>
              <dgm:constr type="w" for="ch" forName="ChildAccent1" refType="w" fact="0.167"/>
              <dgm:constr type="h" for="ch" forName="ChildAccent1" refType="h" fact="0.5586"/>
              <dgm:constr type="l" for="ch" forName="Parent1" refType="w" fact="0.833"/>
              <dgm:constr type="t" for="ch" forName="Parent1" refType="h" fact="0.1156"/>
              <dgm:constr type="w" for="ch" forName="Parent1" refType="w" fact="0.167"/>
              <dgm:constr type="h" for="ch" forName="Parent1" refType="h" fact="0.0931"/>
              <dgm:constr type="l" for="ch" forName="ChildAccent2" refType="w" fact="0.6674"/>
              <dgm:constr type="t" for="ch" forName="ChildAccent2" refType="h" fact="0.2087"/>
              <dgm:constr type="w" for="ch" forName="ChildAccent2" refType="w" fact="0.167"/>
              <dgm:constr type="h" for="ch" forName="ChildAccent2" refType="h" fact="0.6051"/>
              <dgm:constr type="l" for="ch" forName="Parent2" refType="w" fact="0.6674"/>
              <dgm:constr type="t" for="ch" forName="Parent2" refType="h" fact="0.0923"/>
              <dgm:constr type="w" for="ch" forName="Parent2" refType="w" fact="0.165"/>
              <dgm:constr type="h" for="ch" forName="Parent2" refType="h" fact="0.1164"/>
              <dgm:constr type="l" for="ch" forName="ChildAccent3" refType="w" fact="0.5009"/>
              <dgm:constr type="t" for="ch" forName="ChildAccent3" refType="h" fact="0.2087"/>
              <dgm:constr type="w" for="ch" forName="ChildAccent3" refType="w" fact="0.167"/>
              <dgm:constr type="h" for="ch" forName="ChildAccent3" refType="h" fact="0.6517"/>
              <dgm:constr type="l" for="ch" forName="Parent3" refType="w" fact="0.5009"/>
              <dgm:constr type="t" for="ch" forName="Parent3" refType="h" fact="0.0698"/>
              <dgm:constr type="w" for="ch" forName="Parent3" refType="w" fact="0.166"/>
              <dgm:constr type="h" for="ch" forName="Parent3" refType="h" fact="0.1396"/>
              <dgm:constr type="l" for="ch" forName="ChildAccent4" refType="w" fact="0.3339"/>
              <dgm:constr type="t" for="ch" forName="ChildAccent4" refType="h" fact="0.2087"/>
              <dgm:constr type="w" for="ch" forName="ChildAccent4" refType="w" fact="0.167"/>
              <dgm:constr type="h" for="ch" forName="ChildAccent4" refType="h" fact="0.6982"/>
              <dgm:constr type="l" for="ch" forName="Parent4" refType="w" fact="0.3339"/>
              <dgm:constr type="t" for="ch" forName="Parent4" refType="h" fact="0.0458"/>
              <dgm:constr type="w" for="ch" forName="Parent4" refType="w" fact="0.167"/>
              <dgm:constr type="h" for="ch" forName="Parent4" refType="h" fact="0.1629"/>
              <dgm:constr type="l" for="ch" forName="ChildAccent5" refType="w" fact="0.167"/>
              <dgm:constr type="t" for="ch" forName="ChildAccent5" refType="h" fact="0.2087"/>
              <dgm:constr type="w" for="ch" forName="ChildAccent5" refType="w" fact="0.167"/>
              <dgm:constr type="h" for="ch" forName="ChildAccent5" refType="h" fact="0.7448"/>
              <dgm:constr type="l" for="ch" forName="Parent5" refType="w" fact="0.167"/>
              <dgm:constr type="t" for="ch" forName="Parent5" refType="h" fact="0.0225"/>
              <dgm:constr type="w" for="ch" forName="Parent5" refType="w" fact="0.167"/>
              <dgm:constr type="h" for="ch" forName="Parent5" refType="h" fact="0.1862"/>
              <dgm:constr type="l" for="ch" forName="ChildAccent6" refType="w" fact="0"/>
              <dgm:constr type="t" for="ch" forName="ChildAccent6" refType="h" fact="0.2087"/>
              <dgm:constr type="w" for="ch" forName="ChildAccent6" refType="w" fact="0.167"/>
              <dgm:constr type="h" for="ch" forName="ChildAccent6" refType="h" fact="0.7913"/>
              <dgm:constr type="l" for="ch" forName="Parent6" refType="w" fact="0"/>
              <dgm:constr type="t" for="ch" forName="Parent6" refType="h" fact="0"/>
              <dgm:constr type="w" for="ch" forName="Parent6" refType="w" fact="0.167"/>
              <dgm:constr type="h" for="ch" forName="Parent6" refType="h" fact="0.2095"/>
            </dgm:constrLst>
          </dgm:if>
          <dgm:else name="Name19">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7" refType="w" fact="0"/>
              <dgm:constr type="t" for="ch" forName="Child7" refType="h" fact="0.2168"/>
              <dgm:constr type="w" for="ch" forName="Child7" refType="w" fact="0.125"/>
              <dgm:constr type="h" for="ch" forName="Child7" refType="h" fact="0.7832"/>
              <dgm:constr type="l" for="ch" forName="Child6" refType="w" fact="0.1432"/>
              <dgm:constr type="t" for="ch" forName="Child6" refType="h" fact="0.2168"/>
              <dgm:constr type="w" for="ch" forName="Child6" refType="w" fact="0.125"/>
              <dgm:constr type="h" for="ch" forName="Child6" refType="h" fact="0.7397"/>
              <dgm:constr type="l" for="ch" forName="Child5" refType="w" fact="0.2865"/>
              <dgm:constr type="t" for="ch" forName="Child5" refType="h" fact="0.2168"/>
              <dgm:constr type="w" for="ch" forName="Child5" refType="w" fact="0.125"/>
              <dgm:constr type="h" for="ch" forName="Child5" refType="h" fact="0.6962"/>
              <dgm:constr type="l" for="ch" forName="Child4" refType="w" fact="0.4297"/>
              <dgm:constr type="t" for="ch" forName="Child4" refType="h" fact="0.2168"/>
              <dgm:constr type="w" for="ch" forName="Child4" refType="w" fact="0.125"/>
              <dgm:constr type="h" for="ch" forName="Child4" refType="h" fact="0.6526"/>
              <dgm:constr type="l" for="ch" forName="Child3" refType="w" fact="0.5726"/>
              <dgm:constr type="t" for="ch" forName="Child3" refType="h" fact="0.2168"/>
              <dgm:constr type="w" for="ch" forName="Child3" refType="w" fact="0.125"/>
              <dgm:constr type="h" for="ch" forName="Child3" refType="h" fact="0.6091"/>
              <dgm:constr type="l" for="ch" forName="Child2" refType="w" fact="0.7147"/>
              <dgm:constr type="t" for="ch" forName="Child2" refType="h" fact="0.2168"/>
              <dgm:constr type="w" for="ch" forName="Child2" refType="w" fact="0.125"/>
              <dgm:constr type="h" for="ch" forName="Child2" refType="h" fact="0.5656"/>
              <dgm:constr type="l" for="ch" forName="Child1" refType="w" fact="0.8568"/>
              <dgm:constr type="t" for="ch" forName="Child1" refType="h" fact="0.2168"/>
              <dgm:constr type="w" for="ch" forName="Child1" refType="w" fact="0.125"/>
              <dgm:constr type="h" for="ch" forName="Child1" refType="h" fact="0.5221"/>
              <dgm:constr type="l" for="ch" forName="ChildAccent1" refType="w" fact="0.8568"/>
              <dgm:constr type="t" for="ch" forName="ChildAccent1" refType="h" fact="0.2168"/>
              <dgm:constr type="w" for="ch" forName="ChildAccent1" refType="w" fact="0.1432"/>
              <dgm:constr type="h" for="ch" forName="ChildAccent1" refType="h" fact="0.5221"/>
              <dgm:constr type="l" for="ch" forName="Parent1" refType="w" fact="0.8568"/>
              <dgm:constr type="t" for="ch" forName="Parent1" refType="h" fact="0.1298"/>
              <dgm:constr type="w" for="ch" forName="Parent1" refType="w" fact="0.1432"/>
              <dgm:constr type="h" for="ch" forName="Parent1" refType="h" fact="0.087"/>
              <dgm:constr type="l" for="ch" forName="ChildAccent2" refType="w" fact="0.7147"/>
              <dgm:constr type="t" for="ch" forName="ChildAccent2" refType="h" fact="0.2168"/>
              <dgm:constr type="w" for="ch" forName="ChildAccent2" refType="w" fact="0.1432"/>
              <dgm:constr type="h" for="ch" forName="ChildAccent2" refType="h" fact="0.5656"/>
              <dgm:constr type="l" for="ch" forName="Parent2" refType="w" fact="0.7147"/>
              <dgm:constr type="t" for="ch" forName="Parent2" refType="h" fact="0.108"/>
              <dgm:constr type="w" for="ch" forName="Parent2" refType="w" fact="0.1425"/>
              <dgm:constr type="h" for="ch" forName="Parent2" refType="h" fact="0.1088"/>
              <dgm:constr type="l" for="ch" forName="ChildAccent3" refType="w" fact="0.5726"/>
              <dgm:constr type="t" for="ch" forName="ChildAccent3" refType="h" fact="0.2168"/>
              <dgm:constr type="w" for="ch" forName="ChildAccent3" refType="w" fact="0.1432"/>
              <dgm:constr type="h" for="ch" forName="ChildAccent3" refType="h" fact="0.6091"/>
              <dgm:constr type="l" for="ch" forName="Parent3" refType="w" fact="0.5726"/>
              <dgm:constr type="t" for="ch" forName="Parent3" refType="h" fact="0.087"/>
              <dgm:constr type="w" for="ch" forName="Parent3" refType="w" fact="0.14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2865"/>
              <dgm:constr type="t" for="ch" forName="ChildAccent5" refType="h" fact="0.2168"/>
              <dgm:constr type="w" for="ch" forName="ChildAccent5" refType="w" fact="0.1432"/>
              <dgm:constr type="h" for="ch" forName="ChildAccent5" refType="h" fact="0.6962"/>
              <dgm:constr type="l" for="ch" forName="Parent5" refType="w" fact="0.2865"/>
              <dgm:constr type="t" for="ch" forName="Parent5" refType="h" fact="0.0428"/>
              <dgm:constr type="w" for="ch" forName="Parent5" refType="w" fact="0.1432"/>
              <dgm:constr type="h" for="ch" forName="Parent5" refType="h" fact="0.174"/>
              <dgm:constr type="l" for="ch" forName="ChildAccent6" refType="w" fact="0.1432"/>
              <dgm:constr type="t" for="ch" forName="ChildAccent6" refType="h" fact="0.2168"/>
              <dgm:constr type="w" for="ch" forName="ChildAccent6" refType="w" fact="0.1432"/>
              <dgm:constr type="h" for="ch" forName="ChildAccent6" refType="h" fact="0.7397"/>
              <dgm:constr type="l" for="ch" forName="Parent6" refType="w" fact="0.1432"/>
              <dgm:constr type="t" for="ch" forName="Parent6" refType="h" fact="0.0217"/>
              <dgm:constr type="w" for="ch" forName="Parent6" refType="w" fact="0.1432"/>
              <dgm:constr type="h" for="ch" forName="Parent6" refType="h" fact="0.1958"/>
              <dgm:constr type="l" for="ch" forName="ChildAccent7" refType="w" fact="0"/>
              <dgm:constr type="t" for="ch" forName="ChildAccent7" refType="h" fact="0.2168"/>
              <dgm:constr type="w" for="ch" forName="ChildAccent7" refType="w" fact="0.1432"/>
              <dgm:constr type="h" for="ch" forName="ChildAccent7" refType="h" fact="0.7832"/>
              <dgm:constr type="l" for="ch" forName="Parent7" refType="w" fact="0"/>
              <dgm:constr type="t" for="ch" forName="Parent7" refType="h" fact="0"/>
              <dgm:constr type="w" for="ch" forName="Parent7" refType="w" fact="0.1432"/>
              <dgm:constr type="h" for="ch" forName="Parent7" refType="h" fact="0.2175"/>
            </dgm:constrLst>
          </dgm:else>
        </dgm:choose>
      </dgm:else>
    </dgm:choose>
    <dgm:forEach name="wrapper" axis="self" ptType="parTrans">
      <dgm:forEach name="accentRepeat" axis="self">
        <dgm:layoutNode name="ChildAccent" styleLbl="alignImgPlace1">
          <dgm:alg type="sp"/>
          <dgm:choose name="Name20">
            <dgm:if name="Name21" axis="followSib" ptType="node" func="cnt" op="equ" val="0">
              <dgm:shape xmlns:r="http://schemas.openxmlformats.org/officeDocument/2006/relationships" type="wedgeRectCallout" r:blip="">
                <dgm:adjLst>
                  <dgm:adj idx="1" val="0"/>
                  <dgm:adj idx="2" val="0"/>
                </dgm:adjLst>
              </dgm:shape>
            </dgm:if>
            <dgm:else name="Name22">
              <dgm:choose name="Name23">
                <dgm:if name="Name24" axis="precedSib" ptType="node" func="cnt" op="equ" val="6">
                  <dgm:shape xmlns:r="http://schemas.openxmlformats.org/officeDocument/2006/relationships" type="wedgeRectCallout" r:blip="">
                    <dgm:adjLst>
                      <dgm:adj idx="1" val="0"/>
                      <dgm:adj idx="2" val="0"/>
                    </dgm:adjLst>
                  </dgm:shape>
                </dgm:if>
                <dgm:else name="Name25">
                  <dgm:choose name="Name26">
                    <dgm:if name="Name27" func="var" arg="dir" op="equ" val="norm">
                      <dgm:shape xmlns:r="http://schemas.openxmlformats.org/officeDocument/2006/relationships" type="wedgeRectCallout" r:blip="">
                        <dgm:adjLst>
                          <dgm:adj idx="1" val="0.625"/>
                          <dgm:adj idx="2" val="0.2083"/>
                        </dgm:adjLst>
                      </dgm:shape>
                    </dgm:if>
                    <dgm:else name="Name28">
                      <dgm:shape xmlns:r="http://schemas.openxmlformats.org/officeDocument/2006/relationships" type="wedgeRectCallout" r:blip="">
                        <dgm:adjLst>
                          <dgm:adj idx="1" val="-0.625"/>
                          <dgm:adj idx="2" val="0.2083"/>
                        </dgm:adjLst>
                      </dgm:shape>
                    </dgm:else>
                  </dgm:choose>
                </dgm:else>
              </dgm:choose>
            </dgm:else>
          </dgm:choose>
          <dgm:presOf axis="des" ptType="node"/>
        </dgm:layoutNode>
      </dgm:forEach>
    </dgm:forEach>
    <dgm:forEach name="Name29" axis="ch" ptType="node" st="7" cnt="1">
      <dgm:layoutNode name="ChildAccent7">
        <dgm:alg type="sp"/>
        <dgm:shape xmlns:r="http://schemas.openxmlformats.org/officeDocument/2006/relationships" r:blip="">
          <dgm:adjLst/>
        </dgm:shape>
        <dgm:presOf/>
        <dgm:constrLst/>
        <dgm:forEach name="Name30" ref="accentRepeat"/>
      </dgm:layoutNode>
      <dgm:layoutNode name="Child7" styleLbl="revTx">
        <dgm:varLst>
          <dgm:chMax val="0"/>
          <dgm:chPref val="0"/>
          <dgm:bulletEnabled val="1"/>
        </dgm:varLst>
        <dgm:choose name="Name31">
          <dgm:if name="Name32" func="var" arg="dir" op="equ" val="norm">
            <dgm:alg type="tx">
              <dgm:param type="parTxLTRAlign" val="r"/>
              <dgm:param type="shpTxLTRAlignCh" val="r"/>
              <dgm:param type="txAnchorVert" val="t"/>
            </dgm:alg>
          </dgm:if>
          <dgm:else name="Name3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7"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4" axis="ch" ptType="node" st="6" cnt="1">
      <dgm:layoutNode name="ChildAccent6">
        <dgm:alg type="sp"/>
        <dgm:shape xmlns:r="http://schemas.openxmlformats.org/officeDocument/2006/relationships" r:blip="">
          <dgm:adjLst/>
        </dgm:shape>
        <dgm:presOf/>
        <dgm:constrLst/>
        <dgm:forEach name="Name35" ref="accentRepeat"/>
      </dgm:layoutNode>
      <dgm:layoutNode name="Child6" styleLbl="revTx">
        <dgm:varLst>
          <dgm:chMax val="0"/>
          <dgm:chPref val="0"/>
          <dgm:bulletEnabled val="1"/>
        </dgm:varLst>
        <dgm:choose name="Name36">
          <dgm:if name="Name37" func="var" arg="dir" op="equ" val="norm">
            <dgm:alg type="tx">
              <dgm:param type="parTxLTRAlign" val="r"/>
              <dgm:param type="shpTxLTRAlignCh" val="r"/>
              <dgm:param type="txAnchorVert" val="t"/>
            </dgm:alg>
          </dgm:if>
          <dgm:else name="Name3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6"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9" axis="ch" ptType="node" st="5" cnt="1">
      <dgm:layoutNode name="ChildAccent5">
        <dgm:alg type="sp"/>
        <dgm:shape xmlns:r="http://schemas.openxmlformats.org/officeDocument/2006/relationships" r:blip="">
          <dgm:adjLst/>
        </dgm:shape>
        <dgm:presOf/>
        <dgm:constrLst/>
        <dgm:forEach name="Name40" ref="accentRepeat"/>
      </dgm:layoutNode>
      <dgm:layoutNode name="Child5" styleLbl="revTx">
        <dgm:varLst>
          <dgm:chMax val="0"/>
          <dgm:chPref val="0"/>
          <dgm:bulletEnabled val="1"/>
        </dgm:varLst>
        <dgm:choose name="Name41">
          <dgm:if name="Name42" func="var" arg="dir" op="equ" val="norm">
            <dgm:alg type="tx">
              <dgm:param type="parTxLTRAlign" val="r"/>
              <dgm:param type="shpTxLTRAlignCh" val="r"/>
              <dgm:param type="txAnchorVert" val="t"/>
            </dgm:alg>
          </dgm:if>
          <dgm:else name="Name4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5"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4" axis="ch" ptType="node" st="4" cnt="1">
      <dgm:layoutNode name="ChildAccent4">
        <dgm:alg type="sp"/>
        <dgm:shape xmlns:r="http://schemas.openxmlformats.org/officeDocument/2006/relationships" r:blip="">
          <dgm:adjLst/>
        </dgm:shape>
        <dgm:presOf/>
        <dgm:constrLst/>
        <dgm:forEach name="Name45" ref="accentRepeat"/>
      </dgm:layoutNode>
      <dgm:layoutNode name="Child4" styleLbl="revTx">
        <dgm:varLst>
          <dgm:chMax val="0"/>
          <dgm:chPref val="0"/>
          <dgm:bulletEnabled val="1"/>
        </dgm:varLst>
        <dgm:choose name="Name46">
          <dgm:if name="Name47" func="var" arg="dir" op="equ" val="norm">
            <dgm:alg type="tx">
              <dgm:param type="parTxLTRAlign" val="r"/>
              <dgm:param type="shpTxLTRAlignCh" val="r"/>
              <dgm:param type="txAnchorVert" val="t"/>
            </dgm:alg>
          </dgm:if>
          <dgm:else name="Name4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4"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9" axis="ch" ptType="node" st="3" cnt="1">
      <dgm:layoutNode name="ChildAccent3">
        <dgm:alg type="sp"/>
        <dgm:shape xmlns:r="http://schemas.openxmlformats.org/officeDocument/2006/relationships" r:blip="">
          <dgm:adjLst/>
        </dgm:shape>
        <dgm:presOf/>
        <dgm:constrLst/>
        <dgm:forEach name="Name50" ref="accentRepeat"/>
      </dgm:layoutNode>
      <dgm:layoutNode name="Child3" styleLbl="revTx">
        <dgm:varLst>
          <dgm:chMax val="0"/>
          <dgm:chPref val="0"/>
          <dgm:bulletEnabled val="1"/>
        </dgm:varLst>
        <dgm:choose name="Name51">
          <dgm:if name="Name52" func="var" arg="dir" op="equ" val="norm">
            <dgm:alg type="tx">
              <dgm:param type="parTxLTRAlign" val="r"/>
              <dgm:param type="shpTxLTRAlignCh" val="r"/>
              <dgm:param type="txAnchorVert" val="t"/>
            </dgm:alg>
          </dgm:if>
          <dgm:else name="Name5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3"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4" axis="ch" ptType="node" st="2" cnt="1">
      <dgm:layoutNode name="ChildAccent2">
        <dgm:alg type="sp"/>
        <dgm:shape xmlns:r="http://schemas.openxmlformats.org/officeDocument/2006/relationships" r:blip="">
          <dgm:adjLst/>
        </dgm:shape>
        <dgm:presOf/>
        <dgm:constrLst/>
        <dgm:forEach name="Name55" ref="accentRepeat"/>
      </dgm:layoutNode>
      <dgm:layoutNode name="Child2" styleLbl="revTx">
        <dgm:varLst>
          <dgm:chMax val="0"/>
          <dgm:chPref val="0"/>
          <dgm:bulletEnabled val="1"/>
        </dgm:varLst>
        <dgm:choose name="Name56">
          <dgm:if name="Name57" func="var" arg="dir" op="equ" val="norm">
            <dgm:alg type="tx">
              <dgm:param type="parTxLTRAlign" val="r"/>
              <dgm:param type="shpTxLTRAlignCh" val="r"/>
              <dgm:param type="txAnchorVert" val="t"/>
            </dgm:alg>
          </dgm:if>
          <dgm:else name="Name5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2"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9" axis="ch" ptType="node" cnt="1">
      <dgm:layoutNode name="ChildAccent1">
        <dgm:alg type="sp"/>
        <dgm:shape xmlns:r="http://schemas.openxmlformats.org/officeDocument/2006/relationships" r:blip="">
          <dgm:adjLst/>
        </dgm:shape>
        <dgm:presOf/>
        <dgm:constrLst/>
        <dgm:forEach name="Name60" ref="accentRepeat"/>
      </dgm:layoutNode>
      <dgm:layoutNode name="Child1" styleLbl="revTx">
        <dgm:varLst>
          <dgm:chMax val="0"/>
          <dgm:chPref val="0"/>
          <dgm:bulletEnabled val="1"/>
        </dgm:varLst>
        <dgm:choose name="Name61">
          <dgm:if name="Name62" func="var" arg="dir" op="equ" val="norm">
            <dgm:alg type="tx">
              <dgm:param type="parTxLTRAlign" val="r"/>
              <dgm:param type="shpTxLTRAlignCh" val="r"/>
              <dgm:param type="txAnchorVert" val="t"/>
            </dgm:alg>
          </dgm:if>
          <dgm:else name="Name6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1"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6842B4-9A6B-4F2C-BD84-B9E52955143F}" type="datetimeFigureOut">
              <a:rPr lang="en-US" smtClean="0"/>
              <a:t>11/5/2016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0EA7E0-FF8B-4927-9AB6-797890E9B8FA}" type="slidenum">
              <a:rPr lang="en-US" smtClean="0"/>
              <a:t>‹#›</a:t>
            </a:fld>
            <a:endParaRPr lang="en-US"/>
          </a:p>
        </p:txBody>
      </p:sp>
    </p:spTree>
    <p:extLst>
      <p:ext uri="{BB962C8B-B14F-4D97-AF65-F5344CB8AC3E}">
        <p14:creationId xmlns:p14="http://schemas.microsoft.com/office/powerpoint/2010/main" val="563676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Taken from A Passion for Narrative</a:t>
            </a:r>
            <a:r>
              <a:rPr lang="en-US" baseline="0" dirty="0" smtClean="0"/>
              <a:t> by Jack Hodgins</a:t>
            </a:r>
            <a:endParaRPr lang="en-US" dirty="0"/>
          </a:p>
        </p:txBody>
      </p:sp>
      <p:sp>
        <p:nvSpPr>
          <p:cNvPr id="4" name="Slide Number Placeholder 3"/>
          <p:cNvSpPr>
            <a:spLocks noGrp="1"/>
          </p:cNvSpPr>
          <p:nvPr>
            <p:ph type="sldNum" sz="quarter" idx="10"/>
          </p:nvPr>
        </p:nvSpPr>
        <p:spPr/>
        <p:txBody>
          <a:bodyPr/>
          <a:lstStyle/>
          <a:p>
            <a:fld id="{520EA7E0-FF8B-4927-9AB6-797890E9B8FA}" type="slidenum">
              <a:rPr lang="en-US" smtClean="0"/>
              <a:t>15</a:t>
            </a:fld>
            <a:endParaRPr lang="en-US"/>
          </a:p>
        </p:txBody>
      </p:sp>
    </p:spTree>
    <p:extLst>
      <p:ext uri="{BB962C8B-B14F-4D97-AF65-F5344CB8AC3E}">
        <p14:creationId xmlns:p14="http://schemas.microsoft.com/office/powerpoint/2010/main" val="176738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0EA7E0-FF8B-4927-9AB6-797890E9B8FA}" type="slidenum">
              <a:rPr lang="en-US" smtClean="0"/>
              <a:t>19</a:t>
            </a:fld>
            <a:endParaRPr lang="en-US"/>
          </a:p>
        </p:txBody>
      </p:sp>
    </p:spTree>
    <p:extLst>
      <p:ext uri="{BB962C8B-B14F-4D97-AF65-F5344CB8AC3E}">
        <p14:creationId xmlns:p14="http://schemas.microsoft.com/office/powerpoint/2010/main" val="3620275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Adapted from Writing Fiction</a:t>
            </a:r>
            <a:r>
              <a:rPr lang="en-US" baseline="0" dirty="0" smtClean="0"/>
              <a:t> by Janet </a:t>
            </a:r>
            <a:r>
              <a:rPr lang="en-US" baseline="0" dirty="0" err="1" smtClean="0"/>
              <a:t>Burroway</a:t>
            </a:r>
            <a:endParaRPr lang="en-US" dirty="0"/>
          </a:p>
        </p:txBody>
      </p:sp>
      <p:sp>
        <p:nvSpPr>
          <p:cNvPr id="4" name="Slide Number Placeholder 3"/>
          <p:cNvSpPr>
            <a:spLocks noGrp="1"/>
          </p:cNvSpPr>
          <p:nvPr>
            <p:ph type="sldNum" sz="quarter" idx="10"/>
          </p:nvPr>
        </p:nvSpPr>
        <p:spPr/>
        <p:txBody>
          <a:bodyPr/>
          <a:lstStyle/>
          <a:p>
            <a:fld id="{520EA7E0-FF8B-4927-9AB6-797890E9B8FA}" type="slidenum">
              <a:rPr lang="en-US" smtClean="0"/>
              <a:t>24</a:t>
            </a:fld>
            <a:endParaRPr lang="en-US"/>
          </a:p>
        </p:txBody>
      </p:sp>
    </p:spTree>
    <p:extLst>
      <p:ext uri="{BB962C8B-B14F-4D97-AF65-F5344CB8AC3E}">
        <p14:creationId xmlns:p14="http://schemas.microsoft.com/office/powerpoint/2010/main" val="4049960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1E4497E-2183-418A-9457-46AC88811B67}" type="datetimeFigureOut">
              <a:rPr lang="en-US" smtClean="0"/>
              <a:t>11/5/2016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ACF13D-1F78-40FA-9ADA-A45E6E78D942}"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2571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1E4497E-2183-418A-9457-46AC88811B67}" type="datetimeFigureOut">
              <a:rPr lang="en-US" smtClean="0"/>
              <a:t>11/5/2016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ACF13D-1F78-40FA-9ADA-A45E6E78D942}" type="slidenum">
              <a:rPr lang="en-US" smtClean="0"/>
              <a:t>‹#›</a:t>
            </a:fld>
            <a:endParaRPr lang="en-US"/>
          </a:p>
        </p:txBody>
      </p:sp>
    </p:spTree>
    <p:extLst>
      <p:ext uri="{BB962C8B-B14F-4D97-AF65-F5344CB8AC3E}">
        <p14:creationId xmlns:p14="http://schemas.microsoft.com/office/powerpoint/2010/main" val="3793238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1E4497E-2183-418A-9457-46AC88811B67}" type="datetimeFigureOut">
              <a:rPr lang="en-US" smtClean="0"/>
              <a:t>11/5/2016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ACF13D-1F78-40FA-9ADA-A45E6E78D942}"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9839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1E4497E-2183-418A-9457-46AC88811B67}" type="datetimeFigureOut">
              <a:rPr lang="en-US" smtClean="0"/>
              <a:t>11/5/2016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ACF13D-1F78-40FA-9ADA-A45E6E78D942}" type="slidenum">
              <a:rPr lang="en-US" smtClean="0"/>
              <a:t>‹#›</a:t>
            </a:fld>
            <a:endParaRPr lang="en-US"/>
          </a:p>
        </p:txBody>
      </p:sp>
    </p:spTree>
    <p:extLst>
      <p:ext uri="{BB962C8B-B14F-4D97-AF65-F5344CB8AC3E}">
        <p14:creationId xmlns:p14="http://schemas.microsoft.com/office/powerpoint/2010/main" val="3187361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1E4497E-2183-418A-9457-46AC88811B67}" type="datetimeFigureOut">
              <a:rPr lang="en-US" smtClean="0"/>
              <a:t>11/5/2016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ACF13D-1F78-40FA-9ADA-A45E6E78D942}" type="slidenum">
              <a:rPr lang="en-US" smtClean="0"/>
              <a:t>‹#›</a:t>
            </a:fld>
            <a:endParaRPr lang="en-US"/>
          </a:p>
        </p:txBody>
      </p:sp>
    </p:spTree>
    <p:extLst>
      <p:ext uri="{BB962C8B-B14F-4D97-AF65-F5344CB8AC3E}">
        <p14:creationId xmlns:p14="http://schemas.microsoft.com/office/powerpoint/2010/main" val="220491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1E4497E-2183-418A-9457-46AC88811B67}" type="datetimeFigureOut">
              <a:rPr lang="en-US" smtClean="0"/>
              <a:t>11/5/2016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ACF13D-1F78-40FA-9ADA-A45E6E78D942}" type="slidenum">
              <a:rPr lang="en-US" smtClean="0"/>
              <a:t>‹#›</a:t>
            </a:fld>
            <a:endParaRPr lang="en-US"/>
          </a:p>
        </p:txBody>
      </p:sp>
    </p:spTree>
    <p:extLst>
      <p:ext uri="{BB962C8B-B14F-4D97-AF65-F5344CB8AC3E}">
        <p14:creationId xmlns:p14="http://schemas.microsoft.com/office/powerpoint/2010/main" val="1645249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1E4497E-2183-418A-9457-46AC88811B67}" type="datetimeFigureOut">
              <a:rPr lang="en-US" smtClean="0"/>
              <a:t>11/5/2016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EBACF13D-1F78-40FA-9ADA-A45E6E78D942}" type="slidenum">
              <a:rPr lang="en-US" smtClean="0"/>
              <a:t>‹#›</a:t>
            </a:fld>
            <a:endParaRPr lang="en-US"/>
          </a:p>
        </p:txBody>
      </p:sp>
    </p:spTree>
    <p:extLst>
      <p:ext uri="{BB962C8B-B14F-4D97-AF65-F5344CB8AC3E}">
        <p14:creationId xmlns:p14="http://schemas.microsoft.com/office/powerpoint/2010/main" val="4274331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1E4497E-2183-418A-9457-46AC88811B67}" type="datetimeFigureOut">
              <a:rPr lang="en-US" smtClean="0"/>
              <a:t>11/5/2016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BACF13D-1F78-40FA-9ADA-A45E6E78D942}" type="slidenum">
              <a:rPr lang="en-US" smtClean="0"/>
              <a:t>‹#›</a:t>
            </a:fld>
            <a:endParaRPr lang="en-US"/>
          </a:p>
        </p:txBody>
      </p:sp>
    </p:spTree>
    <p:extLst>
      <p:ext uri="{BB962C8B-B14F-4D97-AF65-F5344CB8AC3E}">
        <p14:creationId xmlns:p14="http://schemas.microsoft.com/office/powerpoint/2010/main" val="147469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E4497E-2183-418A-9457-46AC88811B67}" type="datetimeFigureOut">
              <a:rPr lang="en-US" smtClean="0"/>
              <a:t>11/5/2016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ACF13D-1F78-40FA-9ADA-A45E6E78D942}" type="slidenum">
              <a:rPr lang="en-US" smtClean="0"/>
              <a:t>‹#›</a:t>
            </a:fld>
            <a:endParaRPr lang="en-US"/>
          </a:p>
        </p:txBody>
      </p:sp>
    </p:spTree>
    <p:extLst>
      <p:ext uri="{BB962C8B-B14F-4D97-AF65-F5344CB8AC3E}">
        <p14:creationId xmlns:p14="http://schemas.microsoft.com/office/powerpoint/2010/main" val="1843346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1E4497E-2183-418A-9457-46AC88811B67}" type="datetimeFigureOut">
              <a:rPr lang="en-US" smtClean="0"/>
              <a:t>11/5/2016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ACF13D-1F78-40FA-9ADA-A45E6E78D942}" type="slidenum">
              <a:rPr lang="en-US" smtClean="0"/>
              <a:t>‹#›</a:t>
            </a:fld>
            <a:endParaRPr lang="en-US"/>
          </a:p>
        </p:txBody>
      </p:sp>
    </p:spTree>
    <p:extLst>
      <p:ext uri="{BB962C8B-B14F-4D97-AF65-F5344CB8AC3E}">
        <p14:creationId xmlns:p14="http://schemas.microsoft.com/office/powerpoint/2010/main" val="3337883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1E4497E-2183-418A-9457-46AC88811B67}" type="datetimeFigureOut">
              <a:rPr lang="en-US" smtClean="0"/>
              <a:t>11/5/2016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ACF13D-1F78-40FA-9ADA-A45E6E78D942}" type="slidenum">
              <a:rPr lang="en-US" smtClean="0"/>
              <a:t>‹#›</a:t>
            </a:fld>
            <a:endParaRPr lang="en-US"/>
          </a:p>
        </p:txBody>
      </p:sp>
    </p:spTree>
    <p:extLst>
      <p:ext uri="{BB962C8B-B14F-4D97-AF65-F5344CB8AC3E}">
        <p14:creationId xmlns:p14="http://schemas.microsoft.com/office/powerpoint/2010/main" val="3562860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1E4497E-2183-418A-9457-46AC88811B67}" type="datetimeFigureOut">
              <a:rPr lang="en-US" smtClean="0"/>
              <a:t>11/5/2016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BACF13D-1F78-40FA-9ADA-A45E6E78D942}"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6208446"/>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solidFill>
            <a:schemeClr val="tx2">
              <a:lumMod val="20000"/>
              <a:lumOff val="80000"/>
            </a:schemeClr>
          </a:solidFill>
        </p:spPr>
        <p:txBody>
          <a:bodyPr/>
          <a:lstStyle/>
          <a:p>
            <a:r>
              <a:rPr lang="en-US" dirty="0" smtClean="0"/>
              <a:t>Characterization</a:t>
            </a:r>
            <a:endParaRPr lang="en-US" dirty="0"/>
          </a:p>
        </p:txBody>
      </p:sp>
      <p:sp>
        <p:nvSpPr>
          <p:cNvPr id="7" name="Subtitle 6"/>
          <p:cNvSpPr>
            <a:spLocks noGrp="1"/>
          </p:cNvSpPr>
          <p:nvPr>
            <p:ph type="subTitle" idx="1"/>
          </p:nvPr>
        </p:nvSpPr>
        <p:spPr/>
        <p:txBody>
          <a:bodyPr/>
          <a:lstStyle/>
          <a:p>
            <a:r>
              <a:rPr lang="en-US" dirty="0" smtClean="0"/>
              <a:t>Populating your fictional world with believable people</a:t>
            </a:r>
            <a:endParaRPr lang="en-US" dirty="0"/>
          </a:p>
        </p:txBody>
      </p:sp>
    </p:spTree>
    <p:extLst>
      <p:ext uri="{BB962C8B-B14F-4D97-AF65-F5344CB8AC3E}">
        <p14:creationId xmlns:p14="http://schemas.microsoft.com/office/powerpoint/2010/main" val="1687820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create a character with…</a:t>
            </a:r>
            <a:endParaRPr lang="en-US" dirty="0"/>
          </a:p>
        </p:txBody>
      </p:sp>
      <p:sp>
        <p:nvSpPr>
          <p:cNvPr id="3" name="Content Placeholder 2"/>
          <p:cNvSpPr>
            <a:spLocks noGrp="1"/>
          </p:cNvSpPr>
          <p:nvPr>
            <p:ph sz="half" idx="1"/>
          </p:nvPr>
        </p:nvSpPr>
        <p:spPr>
          <a:xfrm>
            <a:off x="5397500" y="1737360"/>
            <a:ext cx="6438900" cy="4599940"/>
          </a:xfrm>
        </p:spPr>
        <p:txBody>
          <a:bodyPr>
            <a:normAutofit fontScale="92500" lnSpcReduction="10000"/>
          </a:bodyPr>
          <a:lstStyle/>
          <a:p>
            <a:pPr marL="285750" indent="-285750">
              <a:buFont typeface="Arial" panose="020B0604020202020204" pitchFamily="34" charset="0"/>
              <a:buChar char="•"/>
            </a:pPr>
            <a:r>
              <a:rPr lang="en-US" sz="2400" dirty="0" smtClean="0"/>
              <a:t>Basic </a:t>
            </a:r>
            <a:r>
              <a:rPr lang="en-US" sz="2400" dirty="0"/>
              <a:t>identifiable features (name, groups, </a:t>
            </a:r>
            <a:r>
              <a:rPr lang="en-US" sz="2400" dirty="0" err="1"/>
              <a:t>etc</a:t>
            </a:r>
            <a:r>
              <a:rPr lang="en-US" sz="2400" dirty="0"/>
              <a:t>)</a:t>
            </a:r>
          </a:p>
          <a:p>
            <a:pPr marL="285750" indent="-285750">
              <a:buFont typeface="Arial" panose="020B0604020202020204" pitchFamily="34" charset="0"/>
              <a:buChar char="•"/>
            </a:pPr>
            <a:r>
              <a:rPr lang="en-US" sz="2400" dirty="0"/>
              <a:t>A secret that provides depth and could fuel conflict</a:t>
            </a:r>
          </a:p>
          <a:p>
            <a:pPr marL="285750" indent="-285750">
              <a:buFont typeface="Arial" panose="020B0604020202020204" pitchFamily="34" charset="0"/>
              <a:buChar char="•"/>
            </a:pPr>
            <a:r>
              <a:rPr lang="en-US" sz="2400" dirty="0"/>
              <a:t>Unique physical features which make them authentic and can play a role in their development, conflict, </a:t>
            </a:r>
            <a:r>
              <a:rPr lang="en-US" sz="2400" dirty="0" err="1"/>
              <a:t>etc</a:t>
            </a:r>
            <a:endParaRPr lang="en-US" sz="2400" dirty="0"/>
          </a:p>
          <a:p>
            <a:pPr marL="285750" indent="-285750">
              <a:buFont typeface="Arial" panose="020B0604020202020204" pitchFamily="34" charset="0"/>
              <a:buChar char="•"/>
            </a:pPr>
            <a:r>
              <a:rPr lang="en-US" sz="2400" dirty="0" smtClean="0"/>
              <a:t>A “inventory” of character movements and physical objects which </a:t>
            </a:r>
            <a:r>
              <a:rPr lang="en-US" sz="2400" dirty="0"/>
              <a:t>reveals the unspoken depth of their character</a:t>
            </a:r>
          </a:p>
          <a:p>
            <a:pPr marL="285750" indent="-285750">
              <a:buFont typeface="Arial" panose="020B0604020202020204" pitchFamily="34" charset="0"/>
              <a:buChar char="•"/>
            </a:pPr>
            <a:r>
              <a:rPr lang="en-US" sz="2400" dirty="0"/>
              <a:t>A “spine” or “motor” which drives all of their decision-making, thus making their actions natural and, at times, surprising</a:t>
            </a:r>
          </a:p>
          <a:p>
            <a:pPr marL="285750" indent="-285750">
              <a:buFont typeface="Arial" panose="020B0604020202020204" pitchFamily="34" charset="0"/>
              <a:buChar char="•"/>
            </a:pPr>
            <a:r>
              <a:rPr lang="en-US" sz="2400" dirty="0"/>
              <a:t>The level of complexity and contradiction which we experience with real people </a:t>
            </a:r>
          </a:p>
          <a:p>
            <a:endParaRPr lang="en-US" dirty="0"/>
          </a:p>
        </p:txBody>
      </p:sp>
      <p:pic>
        <p:nvPicPr>
          <p:cNvPr id="1026" name="Picture 2" descr="Image result for field goal post"/>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05471" y="2197099"/>
            <a:ext cx="4932009" cy="3290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8587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Rules of the Workshop</a:t>
            </a:r>
            <a:endParaRPr lang="en-US" dirty="0"/>
          </a:p>
        </p:txBody>
      </p:sp>
      <p:sp>
        <p:nvSpPr>
          <p:cNvPr id="3" name="Content Placeholder 2"/>
          <p:cNvSpPr>
            <a:spLocks noGrp="1"/>
          </p:cNvSpPr>
          <p:nvPr>
            <p:ph sz="half" idx="1"/>
          </p:nvPr>
        </p:nvSpPr>
        <p:spPr/>
        <p:txBody>
          <a:bodyPr>
            <a:normAutofit lnSpcReduction="10000"/>
          </a:bodyPr>
          <a:lstStyle/>
          <a:p>
            <a:r>
              <a:rPr lang="en-US" sz="3200" dirty="0"/>
              <a:t>Run with it.</a:t>
            </a:r>
          </a:p>
          <a:p>
            <a:pPr lvl="1"/>
            <a:r>
              <a:rPr lang="en-US" sz="2800" dirty="0" smtClean="0"/>
              <a:t>Be willing to experiment, push your boundaries, go overboard, not hold back</a:t>
            </a:r>
          </a:p>
          <a:p>
            <a:pPr lvl="1"/>
            <a:r>
              <a:rPr lang="en-US" sz="2800" dirty="0" smtClean="0"/>
              <a:t>Don’t be afraid to make a decision. If it turns out poorly, you can always turn back. And if it turns out great, with surprises and depth and truth, well…</a:t>
            </a:r>
            <a:endParaRPr lang="en-US" sz="2800" dirty="0"/>
          </a:p>
        </p:txBody>
      </p:sp>
      <p:sp>
        <p:nvSpPr>
          <p:cNvPr id="4" name="Content Placeholder 3"/>
          <p:cNvSpPr>
            <a:spLocks noGrp="1"/>
          </p:cNvSpPr>
          <p:nvPr>
            <p:ph sz="half" idx="2"/>
          </p:nvPr>
        </p:nvSpPr>
        <p:spPr/>
        <p:txBody>
          <a:bodyPr>
            <a:normAutofit lnSpcReduction="10000"/>
          </a:bodyPr>
          <a:lstStyle/>
          <a:p>
            <a:r>
              <a:rPr lang="en-US" sz="3200" dirty="0" smtClean="0"/>
              <a:t>Share with others.</a:t>
            </a:r>
          </a:p>
          <a:p>
            <a:pPr lvl="1">
              <a:buFont typeface="Courier New" panose="02070309020205020404" pitchFamily="49" charset="0"/>
              <a:buChar char="o"/>
            </a:pPr>
            <a:r>
              <a:rPr lang="en-US" sz="2800" dirty="0" smtClean="0"/>
              <a:t>Break the isolation of being a writer—community builds confidence</a:t>
            </a:r>
          </a:p>
          <a:p>
            <a:pPr lvl="1">
              <a:buFont typeface="Courier New" panose="02070309020205020404" pitchFamily="49" charset="0"/>
              <a:buChar char="o"/>
            </a:pPr>
            <a:r>
              <a:rPr lang="en-US" sz="2800" dirty="0" smtClean="0"/>
              <a:t>Creative Writing is not a competition</a:t>
            </a:r>
          </a:p>
          <a:p>
            <a:pPr lvl="1">
              <a:buFont typeface="Courier New" panose="02070309020205020404" pitchFamily="49" charset="0"/>
              <a:buChar char="o"/>
            </a:pPr>
            <a:r>
              <a:rPr lang="en-US" sz="2800" dirty="0" smtClean="0"/>
              <a:t>No one has the right answer</a:t>
            </a:r>
          </a:p>
          <a:p>
            <a:pPr lvl="1">
              <a:buFont typeface="Courier New" panose="02070309020205020404" pitchFamily="49" charset="0"/>
              <a:buChar char="o"/>
            </a:pPr>
            <a:endParaRPr lang="en-US" sz="2800" dirty="0" smtClean="0"/>
          </a:p>
          <a:p>
            <a:pPr lvl="1">
              <a:buFont typeface="Courier New" panose="02070309020205020404" pitchFamily="49" charset="0"/>
              <a:buChar char="o"/>
            </a:pPr>
            <a:endParaRPr lang="en-US" dirty="0"/>
          </a:p>
        </p:txBody>
      </p:sp>
    </p:spTree>
    <p:extLst>
      <p:ext uri="{BB962C8B-B14F-4D97-AF65-F5344CB8AC3E}">
        <p14:creationId xmlns:p14="http://schemas.microsoft.com/office/powerpoint/2010/main" val="246600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5014" y="225380"/>
            <a:ext cx="7735910" cy="5801933"/>
          </a:xfrm>
          <a:prstGeom prst="rect">
            <a:avLst/>
          </a:prstGeom>
        </p:spPr>
      </p:pic>
    </p:spTree>
    <p:extLst>
      <p:ext uri="{BB962C8B-B14F-4D97-AF65-F5344CB8AC3E}">
        <p14:creationId xmlns:p14="http://schemas.microsoft.com/office/powerpoint/2010/main" val="38208761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do Characters Come From? Discuss</a:t>
            </a:r>
            <a:endParaRPr lang="en-US" dirty="0"/>
          </a:p>
        </p:txBody>
      </p:sp>
      <p:sp>
        <p:nvSpPr>
          <p:cNvPr id="3" name="Content Placeholder 2"/>
          <p:cNvSpPr>
            <a:spLocks noGrp="1"/>
          </p:cNvSpPr>
          <p:nvPr>
            <p:ph sz="half" idx="1"/>
          </p:nvPr>
        </p:nvSpPr>
        <p:spPr/>
        <p:txBody>
          <a:bodyPr>
            <a:normAutofit fontScale="92500" lnSpcReduction="10000"/>
          </a:bodyPr>
          <a:lstStyle/>
          <a:p>
            <a:r>
              <a:rPr lang="en-US" sz="2800" dirty="0" smtClean="0"/>
              <a:t>“Characters pre-exist. They are found [through the act of writing]. They reveal themselves slowly [to the writer].” </a:t>
            </a:r>
          </a:p>
          <a:p>
            <a:endParaRPr lang="en-US" sz="2800" dirty="0"/>
          </a:p>
          <a:p>
            <a:r>
              <a:rPr lang="en-US" sz="2800" dirty="0" smtClean="0"/>
              <a:t>-Elizabeth Bowen, “Notes on Writing a Novel”</a:t>
            </a:r>
          </a:p>
        </p:txBody>
      </p:sp>
      <p:sp>
        <p:nvSpPr>
          <p:cNvPr id="4" name="Content Placeholder 3"/>
          <p:cNvSpPr>
            <a:spLocks noGrp="1"/>
          </p:cNvSpPr>
          <p:nvPr>
            <p:ph sz="half" idx="2"/>
          </p:nvPr>
        </p:nvSpPr>
        <p:spPr/>
        <p:txBody>
          <a:bodyPr>
            <a:normAutofit fontScale="92500" lnSpcReduction="10000"/>
          </a:bodyPr>
          <a:lstStyle/>
          <a:p>
            <a:r>
              <a:rPr lang="en-US" sz="2800" dirty="0"/>
              <a:t>“I always start with the main character or, as it may be, characters. Usually there are a number of people who have been inhabiting my head for a number of years before I begin on a novel, and their </a:t>
            </a:r>
            <a:r>
              <a:rPr lang="en-US" sz="2800" dirty="0" smtClean="0"/>
              <a:t>dilemmas </a:t>
            </a:r>
            <a:r>
              <a:rPr lang="en-US" sz="2800" dirty="0"/>
              <a:t>grow out of what they are, where they come from” </a:t>
            </a:r>
            <a:endParaRPr lang="en-US" sz="2800" dirty="0" smtClean="0"/>
          </a:p>
          <a:p>
            <a:endParaRPr lang="en-US" sz="2800" dirty="0"/>
          </a:p>
          <a:p>
            <a:r>
              <a:rPr lang="en-US" sz="2800" dirty="0"/>
              <a:t>-</a:t>
            </a:r>
            <a:r>
              <a:rPr lang="en-US" sz="2800" dirty="0" smtClean="0"/>
              <a:t>Margaret </a:t>
            </a:r>
            <a:r>
              <a:rPr lang="en-US" sz="2800" dirty="0"/>
              <a:t>Laurence, in </a:t>
            </a:r>
            <a:r>
              <a:rPr lang="en-US" sz="2800" i="1" dirty="0"/>
              <a:t>Eleven Canadian </a:t>
            </a:r>
            <a:r>
              <a:rPr lang="en-US" sz="2800" i="1" dirty="0" smtClean="0"/>
              <a:t>Novelists</a:t>
            </a:r>
            <a:endParaRPr lang="en-US" sz="2800" dirty="0"/>
          </a:p>
          <a:p>
            <a:endParaRPr lang="en-US" dirty="0"/>
          </a:p>
        </p:txBody>
      </p:sp>
    </p:spTree>
    <p:extLst>
      <p:ext uri="{BB962C8B-B14F-4D97-AF65-F5344CB8AC3E}">
        <p14:creationId xmlns:p14="http://schemas.microsoft.com/office/powerpoint/2010/main" val="25128554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Dynamic and Static Characters</a:t>
            </a:r>
            <a:endParaRPr lang="en-US" dirty="0"/>
          </a:p>
        </p:txBody>
      </p:sp>
      <p:sp>
        <p:nvSpPr>
          <p:cNvPr id="3" name="Content Placeholder 2"/>
          <p:cNvSpPr>
            <a:spLocks noGrp="1"/>
          </p:cNvSpPr>
          <p:nvPr>
            <p:ph idx="1"/>
          </p:nvPr>
        </p:nvSpPr>
        <p:spPr/>
        <p:txBody>
          <a:bodyPr>
            <a:noAutofit/>
          </a:bodyPr>
          <a:lstStyle/>
          <a:p>
            <a:r>
              <a:rPr lang="en-US" sz="2600" b="1" dirty="0" smtClean="0"/>
              <a:t>Dynamic Character</a:t>
            </a:r>
            <a:r>
              <a:rPr lang="en-US" sz="2600" dirty="0" smtClean="0"/>
              <a:t>: changed or moved by the action in the story</a:t>
            </a:r>
          </a:p>
          <a:p>
            <a:pPr lvl="1"/>
            <a:r>
              <a:rPr lang="en-US" sz="2600" dirty="0" smtClean="0"/>
              <a:t>Usually, though not always, the main character of a story is dynamic</a:t>
            </a:r>
          </a:p>
          <a:p>
            <a:pPr lvl="1"/>
            <a:r>
              <a:rPr lang="en-US" sz="2600" dirty="0" smtClean="0"/>
              <a:t>Most critics and editors believe that this movement is necessary to all </a:t>
            </a:r>
            <a:r>
              <a:rPr lang="en-US" sz="2600" dirty="0" smtClean="0"/>
              <a:t>effective </a:t>
            </a:r>
            <a:r>
              <a:rPr lang="en-US" sz="2600" dirty="0" smtClean="0"/>
              <a:t>story structure</a:t>
            </a:r>
          </a:p>
          <a:p>
            <a:pPr marL="201168" lvl="1" indent="0">
              <a:buNone/>
            </a:pPr>
            <a:endParaRPr lang="en-US" sz="2600" dirty="0" smtClean="0"/>
          </a:p>
          <a:p>
            <a:pPr marL="0">
              <a:buNone/>
            </a:pPr>
            <a:r>
              <a:rPr lang="en-US" sz="2600" b="1" dirty="0" smtClean="0"/>
              <a:t>Static Character</a:t>
            </a:r>
            <a:r>
              <a:rPr lang="en-US" sz="2600" dirty="0" smtClean="0"/>
              <a:t>: unchanged or unmoved by the action in the story</a:t>
            </a:r>
          </a:p>
          <a:p>
            <a:pPr marL="395478" lvl="1" indent="-285750"/>
            <a:r>
              <a:rPr lang="en-US" sz="2600" dirty="0" smtClean="0"/>
              <a:t>If your main character is static, then the </a:t>
            </a:r>
            <a:r>
              <a:rPr lang="en-US" sz="2600" i="1" dirty="0" smtClean="0"/>
              <a:t>reader</a:t>
            </a:r>
            <a:r>
              <a:rPr lang="en-US" sz="2600" dirty="0" smtClean="0"/>
              <a:t> must be moved or changed by the action</a:t>
            </a:r>
            <a:endParaRPr lang="en-US" sz="2600" dirty="0"/>
          </a:p>
        </p:txBody>
      </p:sp>
    </p:spTree>
    <p:extLst>
      <p:ext uri="{BB962C8B-B14F-4D97-AF65-F5344CB8AC3E}">
        <p14:creationId xmlns:p14="http://schemas.microsoft.com/office/powerpoint/2010/main" val="4130801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Flat or Round Characters</a:t>
            </a:r>
            <a:endParaRPr lang="en-US" dirty="0"/>
          </a:p>
        </p:txBody>
      </p:sp>
      <p:sp>
        <p:nvSpPr>
          <p:cNvPr id="3" name="Content Placeholder 2"/>
          <p:cNvSpPr>
            <a:spLocks noGrp="1"/>
          </p:cNvSpPr>
          <p:nvPr>
            <p:ph idx="1"/>
          </p:nvPr>
        </p:nvSpPr>
        <p:spPr/>
        <p:txBody>
          <a:bodyPr>
            <a:normAutofit/>
          </a:bodyPr>
          <a:lstStyle/>
          <a:p>
            <a:r>
              <a:rPr lang="en-US" sz="2800" b="1" dirty="0" smtClean="0"/>
              <a:t>Flat</a:t>
            </a:r>
            <a:r>
              <a:rPr lang="en-US" sz="2800" dirty="0" smtClean="0"/>
              <a:t>: superficial or two-dimensional characters</a:t>
            </a:r>
          </a:p>
          <a:p>
            <a:pPr lvl="1"/>
            <a:r>
              <a:rPr lang="en-US" sz="2400" dirty="0" smtClean="0"/>
              <a:t>Often take the shape of recognizable stereotype—the hero, the villain, the handsome lover, </a:t>
            </a:r>
            <a:r>
              <a:rPr lang="en-US" sz="2400" dirty="0" err="1" smtClean="0"/>
              <a:t>etc</a:t>
            </a:r>
            <a:endParaRPr lang="en-US" sz="2400" dirty="0" smtClean="0"/>
          </a:p>
          <a:p>
            <a:r>
              <a:rPr lang="en-US" sz="2800" b="1" dirty="0" smtClean="0"/>
              <a:t>Round</a:t>
            </a:r>
            <a:r>
              <a:rPr lang="en-US" sz="2800" dirty="0" smtClean="0"/>
              <a:t>: have deeper qualities; consistent inconsistencies that make them more complex and individual</a:t>
            </a:r>
          </a:p>
          <a:p>
            <a:endParaRPr lang="en-US" sz="2800" dirty="0" smtClean="0"/>
          </a:p>
        </p:txBody>
      </p:sp>
    </p:spTree>
    <p:extLst>
      <p:ext uri="{BB962C8B-B14F-4D97-AF65-F5344CB8AC3E}">
        <p14:creationId xmlns:p14="http://schemas.microsoft.com/office/powerpoint/2010/main" val="175277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110299067"/>
              </p:ext>
            </p:extLst>
          </p:nvPr>
        </p:nvGraphicFramePr>
        <p:xfrm>
          <a:off x="1877454" y="359057"/>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4610637" y="0"/>
            <a:ext cx="2575774" cy="523220"/>
          </a:xfrm>
          <a:prstGeom prst="rect">
            <a:avLst/>
          </a:prstGeom>
          <a:noFill/>
        </p:spPr>
        <p:txBody>
          <a:bodyPr wrap="square" rtlCol="0">
            <a:spAutoFit/>
          </a:bodyPr>
          <a:lstStyle/>
          <a:p>
            <a:pPr algn="ctr"/>
            <a:r>
              <a:rPr lang="en-US" sz="2800" dirty="0" smtClean="0">
                <a:latin typeface="Impact" panose="020B0806030902050204" pitchFamily="34" charset="0"/>
              </a:rPr>
              <a:t>Round</a:t>
            </a:r>
            <a:endParaRPr lang="en-US" sz="2800" dirty="0">
              <a:latin typeface="Impact" panose="020B0806030902050204" pitchFamily="34" charset="0"/>
            </a:endParaRPr>
          </a:p>
        </p:txBody>
      </p:sp>
      <p:sp>
        <p:nvSpPr>
          <p:cNvPr id="7" name="TextBox 6"/>
          <p:cNvSpPr txBox="1"/>
          <p:nvPr/>
        </p:nvSpPr>
        <p:spPr>
          <a:xfrm>
            <a:off x="4610637" y="5613561"/>
            <a:ext cx="2575774" cy="523220"/>
          </a:xfrm>
          <a:prstGeom prst="rect">
            <a:avLst/>
          </a:prstGeom>
          <a:noFill/>
        </p:spPr>
        <p:txBody>
          <a:bodyPr wrap="square" rtlCol="0">
            <a:spAutoFit/>
          </a:bodyPr>
          <a:lstStyle/>
          <a:p>
            <a:pPr algn="ctr"/>
            <a:r>
              <a:rPr lang="en-US" sz="2800" dirty="0" smtClean="0">
                <a:latin typeface="Impact" panose="020B0806030902050204" pitchFamily="34" charset="0"/>
              </a:rPr>
              <a:t>Flat</a:t>
            </a:r>
            <a:endParaRPr lang="en-US" sz="2800" dirty="0">
              <a:latin typeface="Impact" panose="020B0806030902050204" pitchFamily="34" charset="0"/>
            </a:endParaRPr>
          </a:p>
        </p:txBody>
      </p:sp>
      <p:sp>
        <p:nvSpPr>
          <p:cNvPr id="8" name="TextBox 7"/>
          <p:cNvSpPr txBox="1"/>
          <p:nvPr/>
        </p:nvSpPr>
        <p:spPr>
          <a:xfrm>
            <a:off x="7944119" y="2806780"/>
            <a:ext cx="2575774" cy="523220"/>
          </a:xfrm>
          <a:prstGeom prst="rect">
            <a:avLst/>
          </a:prstGeom>
          <a:noFill/>
        </p:spPr>
        <p:txBody>
          <a:bodyPr wrap="square" rtlCol="0">
            <a:spAutoFit/>
          </a:bodyPr>
          <a:lstStyle/>
          <a:p>
            <a:pPr algn="ctr"/>
            <a:r>
              <a:rPr lang="en-US" sz="2800" dirty="0" smtClean="0">
                <a:latin typeface="Impact" panose="020B0806030902050204" pitchFamily="34" charset="0"/>
              </a:rPr>
              <a:t>Dynamic</a:t>
            </a:r>
            <a:endParaRPr lang="en-US" sz="2800" dirty="0">
              <a:latin typeface="Impact" panose="020B0806030902050204" pitchFamily="34" charset="0"/>
            </a:endParaRPr>
          </a:p>
        </p:txBody>
      </p:sp>
      <p:sp>
        <p:nvSpPr>
          <p:cNvPr id="9" name="TextBox 8"/>
          <p:cNvSpPr txBox="1"/>
          <p:nvPr/>
        </p:nvSpPr>
        <p:spPr>
          <a:xfrm>
            <a:off x="1543320" y="2806780"/>
            <a:ext cx="2575774" cy="523220"/>
          </a:xfrm>
          <a:prstGeom prst="rect">
            <a:avLst/>
          </a:prstGeom>
          <a:noFill/>
        </p:spPr>
        <p:txBody>
          <a:bodyPr wrap="square" rtlCol="0">
            <a:spAutoFit/>
          </a:bodyPr>
          <a:lstStyle/>
          <a:p>
            <a:pPr algn="ctr"/>
            <a:r>
              <a:rPr lang="en-US" sz="2800" dirty="0" smtClean="0">
                <a:latin typeface="Impact" panose="020B0806030902050204" pitchFamily="34" charset="0"/>
              </a:rPr>
              <a:t>Static</a:t>
            </a:r>
            <a:endParaRPr lang="en-US" sz="2800" dirty="0">
              <a:latin typeface="Impact" panose="020B0806030902050204" pitchFamily="34" charset="0"/>
            </a:endParaRPr>
          </a:p>
        </p:txBody>
      </p:sp>
    </p:spTree>
    <p:extLst>
      <p:ext uri="{BB962C8B-B14F-4D97-AF65-F5344CB8AC3E}">
        <p14:creationId xmlns:p14="http://schemas.microsoft.com/office/powerpoint/2010/main" val="33498062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a:bodyPr>
          <a:lstStyle/>
          <a:p>
            <a:r>
              <a:rPr lang="en-US" dirty="0" smtClean="0"/>
              <a:t>Authenticity</a:t>
            </a:r>
            <a:br>
              <a:rPr lang="en-US" dirty="0" smtClean="0"/>
            </a:br>
            <a:r>
              <a:rPr lang="en-US" dirty="0" smtClean="0"/>
              <a:t>Agenda</a:t>
            </a:r>
            <a:br>
              <a:rPr lang="en-US" dirty="0" smtClean="0"/>
            </a:br>
            <a:r>
              <a:rPr lang="en-US" dirty="0" smtClean="0"/>
              <a:t>Complexity</a:t>
            </a:r>
            <a:endParaRPr lang="en-US" dirty="0"/>
          </a:p>
        </p:txBody>
      </p:sp>
      <p:sp>
        <p:nvSpPr>
          <p:cNvPr id="3" name="Text Placeholder 2"/>
          <p:cNvSpPr>
            <a:spLocks noGrp="1"/>
          </p:cNvSpPr>
          <p:nvPr>
            <p:ph type="body" idx="1"/>
          </p:nvPr>
        </p:nvSpPr>
        <p:spPr/>
        <p:txBody>
          <a:bodyPr/>
          <a:lstStyle/>
          <a:p>
            <a:r>
              <a:rPr lang="en-US" dirty="0" smtClean="0"/>
              <a:t>Essential elements of your main character(s)</a:t>
            </a:r>
            <a:endParaRPr lang="en-US" dirty="0"/>
          </a:p>
        </p:txBody>
      </p:sp>
    </p:spTree>
    <p:extLst>
      <p:ext uri="{BB962C8B-B14F-4D97-AF65-F5344CB8AC3E}">
        <p14:creationId xmlns:p14="http://schemas.microsoft.com/office/powerpoint/2010/main" val="23384571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Building Authenticity: Identifying Info</a:t>
            </a:r>
            <a:endParaRPr lang="en-US" dirty="0"/>
          </a:p>
        </p:txBody>
      </p:sp>
      <p:sp>
        <p:nvSpPr>
          <p:cNvPr id="4" name="Content Placeholder 3"/>
          <p:cNvSpPr>
            <a:spLocks noGrp="1"/>
          </p:cNvSpPr>
          <p:nvPr>
            <p:ph sz="half" idx="2"/>
          </p:nvPr>
        </p:nvSpPr>
        <p:spPr>
          <a:xfrm>
            <a:off x="6336405" y="1737360"/>
            <a:ext cx="4960942" cy="4023360"/>
          </a:xfrm>
        </p:spPr>
        <p:txBody>
          <a:bodyPr>
            <a:normAutofit fontScale="92500" lnSpcReduction="10000"/>
          </a:bodyPr>
          <a:lstStyle/>
          <a:p>
            <a:pPr lvl="1"/>
            <a:r>
              <a:rPr lang="en-US" sz="2800" dirty="0"/>
              <a:t>Name</a:t>
            </a:r>
          </a:p>
          <a:p>
            <a:pPr lvl="1"/>
            <a:r>
              <a:rPr lang="en-US" sz="2800" dirty="0"/>
              <a:t>Gender</a:t>
            </a:r>
          </a:p>
          <a:p>
            <a:pPr lvl="1"/>
            <a:r>
              <a:rPr lang="en-US" sz="2800" dirty="0"/>
              <a:t>Age</a:t>
            </a:r>
          </a:p>
          <a:p>
            <a:pPr lvl="1"/>
            <a:r>
              <a:rPr lang="en-US" sz="2800" dirty="0"/>
              <a:t>Race/Nationality</a:t>
            </a:r>
          </a:p>
          <a:p>
            <a:pPr lvl="1"/>
            <a:r>
              <a:rPr lang="en-US" sz="2800" dirty="0"/>
              <a:t>Social class</a:t>
            </a:r>
          </a:p>
          <a:p>
            <a:pPr lvl="1"/>
            <a:r>
              <a:rPr lang="en-US" sz="2800" dirty="0"/>
              <a:t>Region/Country of Origin</a:t>
            </a:r>
          </a:p>
          <a:p>
            <a:pPr lvl="1"/>
            <a:r>
              <a:rPr lang="en-US" sz="2800" dirty="0"/>
              <a:t>Time Period</a:t>
            </a:r>
          </a:p>
          <a:p>
            <a:pPr lvl="1"/>
            <a:r>
              <a:rPr lang="en-US" sz="2800" dirty="0"/>
              <a:t>Profession</a:t>
            </a:r>
          </a:p>
          <a:p>
            <a:pPr lvl="1"/>
            <a:r>
              <a:rPr lang="en-US" sz="2800" dirty="0"/>
              <a:t>Marital status</a:t>
            </a:r>
          </a:p>
          <a:p>
            <a:pPr lvl="1"/>
            <a:r>
              <a:rPr lang="en-US" sz="2800" dirty="0" err="1"/>
              <a:t>etc</a:t>
            </a:r>
            <a:endParaRPr lang="en-US" sz="2800" dirty="0"/>
          </a:p>
          <a:p>
            <a:endParaRPr lang="en-US" dirty="0"/>
          </a:p>
        </p:txBody>
      </p:sp>
      <p:sp>
        <p:nvSpPr>
          <p:cNvPr id="3" name="Content Placeholder 2"/>
          <p:cNvSpPr>
            <a:spLocks noGrp="1"/>
          </p:cNvSpPr>
          <p:nvPr>
            <p:ph sz="half" idx="1"/>
          </p:nvPr>
        </p:nvSpPr>
        <p:spPr/>
        <p:txBody>
          <a:bodyPr/>
          <a:lstStyle/>
          <a:p>
            <a:endParaRPr lang="en-US"/>
          </a:p>
        </p:txBody>
      </p:sp>
      <p:pic>
        <p:nvPicPr>
          <p:cNvPr id="1026" name="Picture 2" descr="Image result for dating profi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066" y="1737360"/>
            <a:ext cx="5889671" cy="4135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65435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US" dirty="0" smtClean="0"/>
              <a:t>Authenticity</a:t>
            </a:r>
            <a:endParaRPr lang="en-US" dirty="0"/>
          </a:p>
        </p:txBody>
      </p:sp>
      <p:sp>
        <p:nvSpPr>
          <p:cNvPr id="3" name="Content Placeholder 2"/>
          <p:cNvSpPr>
            <a:spLocks noGrp="1"/>
          </p:cNvSpPr>
          <p:nvPr>
            <p:ph idx="1"/>
          </p:nvPr>
        </p:nvSpPr>
        <p:spPr/>
        <p:txBody>
          <a:bodyPr>
            <a:normAutofit/>
          </a:bodyPr>
          <a:lstStyle/>
          <a:p>
            <a:r>
              <a:rPr lang="en-US" sz="2800" dirty="0" smtClean="0"/>
              <a:t>“The writer’s characters must stand before us with…such continuous clarity that nothing they do strikes us as improbable behavior for just that character, even when the character’s action is…something that came as a surprise to the writer himself. </a:t>
            </a:r>
          </a:p>
          <a:p>
            <a:r>
              <a:rPr lang="en-US" sz="2800" b="1" dirty="0" smtClean="0"/>
              <a:t>We must understand, and the writer before us must understand, more than we </a:t>
            </a:r>
            <a:r>
              <a:rPr lang="en-US" sz="2800" b="1" i="1" dirty="0" smtClean="0"/>
              <a:t>know</a:t>
            </a:r>
            <a:r>
              <a:rPr lang="en-US" sz="2800" b="1" dirty="0" smtClean="0"/>
              <a:t> about the character</a:t>
            </a:r>
            <a:r>
              <a:rPr lang="en-US" sz="2800" dirty="0" smtClean="0"/>
              <a:t>; otherwise, neither the writer nor the reader after him could feel confident of the character’s behavior when the character acts freely.” (John Gardner, </a:t>
            </a:r>
            <a:r>
              <a:rPr lang="en-US" sz="2800" i="1" dirty="0" smtClean="0"/>
              <a:t>The Art of Fiction</a:t>
            </a:r>
            <a:r>
              <a:rPr lang="en-US" sz="2800" dirty="0" smtClean="0"/>
              <a:t>)</a:t>
            </a:r>
            <a:endParaRPr lang="en-US" sz="2800" dirty="0"/>
          </a:p>
        </p:txBody>
      </p:sp>
    </p:spTree>
    <p:extLst>
      <p:ext uri="{BB962C8B-B14F-4D97-AF65-F5344CB8AC3E}">
        <p14:creationId xmlns:p14="http://schemas.microsoft.com/office/powerpoint/2010/main" val="10732818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Building Authenticity: Defy Stereotypes</a:t>
            </a:r>
            <a:endParaRPr lang="en-US" dirty="0"/>
          </a:p>
        </p:txBody>
      </p:sp>
      <p:sp>
        <p:nvSpPr>
          <p:cNvPr id="3" name="Content Placeholder 2"/>
          <p:cNvSpPr>
            <a:spLocks noGrp="1"/>
          </p:cNvSpPr>
          <p:nvPr>
            <p:ph idx="1"/>
          </p:nvPr>
        </p:nvSpPr>
        <p:spPr/>
        <p:txBody>
          <a:bodyPr>
            <a:normAutofit fontScale="92500" lnSpcReduction="20000"/>
          </a:bodyPr>
          <a:lstStyle/>
          <a:p>
            <a:pPr lvl="1"/>
            <a:r>
              <a:rPr lang="en-US" sz="3000" dirty="0" smtClean="0"/>
              <a:t>Advice from an actress to a male writer: “Write a character named Dick. When you finish, change the name to Wilma and adjust all of the pronouns.”</a:t>
            </a:r>
          </a:p>
          <a:p>
            <a:pPr lvl="2"/>
            <a:r>
              <a:rPr lang="en-US" sz="2600" dirty="0" smtClean="0"/>
              <a:t>Basically, she was saying women aren’t any less complex and dimensional than men. (</a:t>
            </a:r>
            <a:r>
              <a:rPr lang="en-US" sz="2600" i="1" dirty="0" smtClean="0"/>
              <a:t>The Portable MFA in Creative Writing</a:t>
            </a:r>
            <a:r>
              <a:rPr lang="en-US" sz="2600" dirty="0" smtClean="0"/>
              <a:t>)</a:t>
            </a:r>
          </a:p>
          <a:p>
            <a:pPr lvl="2"/>
            <a:r>
              <a:rPr lang="en-US" sz="2600" dirty="0" smtClean="0"/>
              <a:t>Don’t limit the potential of a character, her motivation and goals, his potential, etc. based on gender, race, socio-economics, country of origin, sexuality, etc.</a:t>
            </a:r>
          </a:p>
          <a:p>
            <a:pPr lvl="1"/>
            <a:endParaRPr lang="en-US" sz="3000" dirty="0"/>
          </a:p>
          <a:p>
            <a:pPr lvl="1"/>
            <a:r>
              <a:rPr lang="en-US" sz="3000" dirty="0" smtClean="0"/>
              <a:t>“Should the pimp drive a Cadillac? He can of course. But I’m going to name my pimp Orville and put him in a Yugo.” (</a:t>
            </a:r>
            <a:r>
              <a:rPr lang="en-US" sz="3000" i="1" dirty="0" smtClean="0"/>
              <a:t>Ron Carlson Writes a Story</a:t>
            </a:r>
            <a:r>
              <a:rPr lang="en-US" sz="3000" dirty="0" smtClean="0"/>
              <a:t>)</a:t>
            </a:r>
          </a:p>
          <a:p>
            <a:pPr lvl="1"/>
            <a:endParaRPr lang="en-US" dirty="0" smtClean="0"/>
          </a:p>
        </p:txBody>
      </p:sp>
    </p:spTree>
    <p:extLst>
      <p:ext uri="{BB962C8B-B14F-4D97-AF65-F5344CB8AC3E}">
        <p14:creationId xmlns:p14="http://schemas.microsoft.com/office/powerpoint/2010/main" val="366744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Building Authenticity: Names</a:t>
            </a:r>
            <a:endParaRPr lang="en-US" dirty="0"/>
          </a:p>
        </p:txBody>
      </p:sp>
      <p:sp>
        <p:nvSpPr>
          <p:cNvPr id="3" name="Content Placeholder 2"/>
          <p:cNvSpPr>
            <a:spLocks noGrp="1"/>
          </p:cNvSpPr>
          <p:nvPr>
            <p:ph idx="1"/>
          </p:nvPr>
        </p:nvSpPr>
        <p:spPr/>
        <p:txBody>
          <a:bodyPr>
            <a:normAutofit/>
          </a:bodyPr>
          <a:lstStyle/>
          <a:p>
            <a:r>
              <a:rPr lang="en-US" sz="2800" dirty="0" smtClean="0"/>
              <a:t>Do names matter?</a:t>
            </a:r>
          </a:p>
          <a:p>
            <a:pPr lvl="1"/>
            <a:r>
              <a:rPr lang="en-US" sz="2400" dirty="0" smtClean="0"/>
              <a:t>Yes and no</a:t>
            </a:r>
          </a:p>
          <a:p>
            <a:r>
              <a:rPr lang="en-US" sz="2800" dirty="0" smtClean="0"/>
              <a:t>Names should feel natural</a:t>
            </a:r>
          </a:p>
          <a:p>
            <a:pPr lvl="1"/>
            <a:r>
              <a:rPr lang="en-US" sz="2400" dirty="0" smtClean="0"/>
              <a:t>Unusual names—Katniss, Peta, </a:t>
            </a:r>
            <a:r>
              <a:rPr lang="en-US" sz="2400" dirty="0" err="1" smtClean="0"/>
              <a:t>Tris</a:t>
            </a:r>
            <a:r>
              <a:rPr lang="en-US" sz="2400" dirty="0" smtClean="0"/>
              <a:t>, Four, Ender, Petra, </a:t>
            </a:r>
            <a:r>
              <a:rPr lang="en-US" sz="2400" dirty="0" err="1" smtClean="0"/>
              <a:t>etc</a:t>
            </a:r>
            <a:r>
              <a:rPr lang="en-US" sz="2400" dirty="0" smtClean="0"/>
              <a:t>—all need to be earned</a:t>
            </a:r>
          </a:p>
          <a:p>
            <a:pPr lvl="1"/>
            <a:r>
              <a:rPr lang="en-US" sz="2400" dirty="0" smtClean="0"/>
              <a:t>They shouldn’t interrupt the “narrative dream”</a:t>
            </a:r>
          </a:p>
          <a:p>
            <a:r>
              <a:rPr lang="en-US" sz="2800" dirty="0" smtClean="0"/>
              <a:t>If your character is based on a real person, change the name</a:t>
            </a:r>
          </a:p>
          <a:p>
            <a:pPr lvl="1"/>
            <a:r>
              <a:rPr lang="en-US" sz="2400" dirty="0" smtClean="0"/>
              <a:t>By shedding the name, the character can move beyond the person she is based on</a:t>
            </a:r>
            <a:endParaRPr lang="en-US" sz="2400" dirty="0"/>
          </a:p>
        </p:txBody>
      </p:sp>
    </p:spTree>
    <p:extLst>
      <p:ext uri="{BB962C8B-B14F-4D97-AF65-F5344CB8AC3E}">
        <p14:creationId xmlns:p14="http://schemas.microsoft.com/office/powerpoint/2010/main" val="3355898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Build a Character! </a:t>
            </a:r>
            <a:br>
              <a:rPr lang="en-US" dirty="0" smtClean="0"/>
            </a:br>
            <a:r>
              <a:rPr lang="en-US" dirty="0" smtClean="0"/>
              <a:t>(Characterization Exercise A)</a:t>
            </a:r>
            <a:endParaRPr lang="en-US" dirty="0"/>
          </a:p>
        </p:txBody>
      </p:sp>
      <p:pic>
        <p:nvPicPr>
          <p:cNvPr id="7" name="Content Placeholder 6"/>
          <p:cNvPicPr>
            <a:picLocks noGrp="1" noChangeAspect="1"/>
          </p:cNvPicPr>
          <p:nvPr>
            <p:ph sz="half" idx="1"/>
          </p:nvPr>
        </p:nvPicPr>
        <p:blipFill>
          <a:blip r:embed="rId2"/>
          <a:stretch>
            <a:fillRect/>
          </a:stretch>
        </p:blipFill>
        <p:spPr>
          <a:xfrm>
            <a:off x="1097280" y="1845735"/>
            <a:ext cx="4251636" cy="4023360"/>
          </a:xfrm>
          <a:prstGeom prst="rect">
            <a:avLst/>
          </a:prstGeom>
        </p:spPr>
      </p:pic>
      <p:sp>
        <p:nvSpPr>
          <p:cNvPr id="6" name="Content Placeholder 5"/>
          <p:cNvSpPr>
            <a:spLocks noGrp="1"/>
          </p:cNvSpPr>
          <p:nvPr>
            <p:ph sz="half" idx="2"/>
          </p:nvPr>
        </p:nvSpPr>
        <p:spPr>
          <a:xfrm>
            <a:off x="5527343" y="1845735"/>
            <a:ext cx="5628337" cy="4023360"/>
          </a:xfrm>
        </p:spPr>
        <p:txBody>
          <a:bodyPr>
            <a:normAutofit lnSpcReduction="10000"/>
          </a:bodyPr>
          <a:lstStyle/>
          <a:p>
            <a:pPr lvl="1"/>
            <a:r>
              <a:rPr lang="en-US" sz="2400" dirty="0" smtClean="0"/>
              <a:t>Name (First and Last)</a:t>
            </a:r>
            <a:endParaRPr lang="en-US" sz="2400" dirty="0"/>
          </a:p>
          <a:p>
            <a:pPr lvl="1"/>
            <a:r>
              <a:rPr lang="en-US" sz="2400" dirty="0"/>
              <a:t>Gender</a:t>
            </a:r>
          </a:p>
          <a:p>
            <a:pPr lvl="1"/>
            <a:r>
              <a:rPr lang="en-US" sz="2400" dirty="0"/>
              <a:t>Age</a:t>
            </a:r>
          </a:p>
          <a:p>
            <a:pPr lvl="1"/>
            <a:r>
              <a:rPr lang="en-US" sz="2400" dirty="0"/>
              <a:t>Race/Nationality</a:t>
            </a:r>
          </a:p>
          <a:p>
            <a:pPr lvl="1"/>
            <a:r>
              <a:rPr lang="en-US" sz="2400" dirty="0"/>
              <a:t>Social class</a:t>
            </a:r>
          </a:p>
          <a:p>
            <a:pPr lvl="1"/>
            <a:r>
              <a:rPr lang="en-US" sz="2400" dirty="0"/>
              <a:t>Region/Country of Origin</a:t>
            </a:r>
          </a:p>
          <a:p>
            <a:pPr lvl="1"/>
            <a:r>
              <a:rPr lang="en-US" sz="2400" dirty="0"/>
              <a:t>Time Period</a:t>
            </a:r>
          </a:p>
          <a:p>
            <a:pPr lvl="1"/>
            <a:r>
              <a:rPr lang="en-US" sz="2400" dirty="0"/>
              <a:t>Profession</a:t>
            </a:r>
          </a:p>
          <a:p>
            <a:pPr lvl="1"/>
            <a:r>
              <a:rPr lang="en-US" sz="2400" dirty="0"/>
              <a:t>Marital status</a:t>
            </a:r>
          </a:p>
          <a:p>
            <a:pPr lvl="1"/>
            <a:r>
              <a:rPr lang="en-US" sz="2400" b="1" dirty="0" smtClean="0"/>
              <a:t>SECRET</a:t>
            </a:r>
            <a:endParaRPr lang="en-US" sz="2400" b="1" dirty="0"/>
          </a:p>
        </p:txBody>
      </p:sp>
    </p:spTree>
    <p:extLst>
      <p:ext uri="{BB962C8B-B14F-4D97-AF65-F5344CB8AC3E}">
        <p14:creationId xmlns:p14="http://schemas.microsoft.com/office/powerpoint/2010/main" val="13657250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Showing Us the Character versus </a:t>
            </a:r>
            <a:br>
              <a:rPr lang="en-US" dirty="0" smtClean="0"/>
            </a:br>
            <a:r>
              <a:rPr lang="en-US" dirty="0" smtClean="0"/>
              <a:t>Telling Us about the Character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80855234"/>
              </p:ext>
            </p:extLst>
          </p:nvPr>
        </p:nvGraphicFramePr>
        <p:xfrm>
          <a:off x="180304" y="1828800"/>
          <a:ext cx="11874321" cy="4533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11805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Showing Character through Inventory</a:t>
            </a:r>
            <a:endParaRPr lang="en-US" dirty="0"/>
          </a:p>
        </p:txBody>
      </p:sp>
      <p:sp>
        <p:nvSpPr>
          <p:cNvPr id="3" name="Content Placeholder 2"/>
          <p:cNvSpPr>
            <a:spLocks noGrp="1"/>
          </p:cNvSpPr>
          <p:nvPr>
            <p:ph sz="half" idx="1"/>
          </p:nvPr>
        </p:nvSpPr>
        <p:spPr/>
        <p:txBody>
          <a:bodyPr/>
          <a:lstStyle/>
          <a:p>
            <a:r>
              <a:rPr lang="en-US" sz="2800" b="1" dirty="0" smtClean="0"/>
              <a:t>Inventory</a:t>
            </a:r>
            <a:r>
              <a:rPr lang="en-US" sz="2800" dirty="0" smtClean="0"/>
              <a:t> (as defined by Ron Carlson): the physical details of the character as well as the unique objects/possessions which help define him/her</a:t>
            </a:r>
          </a:p>
          <a:p>
            <a:endParaRPr lang="en-US" sz="2800" dirty="0"/>
          </a:p>
          <a:p>
            <a:endParaRPr lang="en-US" sz="2400" dirty="0" smtClean="0"/>
          </a:p>
          <a:p>
            <a:endParaRPr lang="en-US" dirty="0"/>
          </a:p>
          <a:p>
            <a:endParaRPr lang="en-US" dirty="0" smtClean="0"/>
          </a:p>
          <a:p>
            <a:endParaRPr lang="en-US" dirty="0"/>
          </a:p>
          <a:p>
            <a:endParaRPr lang="en-US" dirty="0"/>
          </a:p>
        </p:txBody>
      </p:sp>
      <p:pic>
        <p:nvPicPr>
          <p:cNvPr id="3074" name="Picture 2" descr="Image result for crime scene hous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218555" y="2209649"/>
            <a:ext cx="4937125" cy="3295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4836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Characterization Exercise B</a:t>
            </a:r>
            <a:endParaRPr lang="en-US" dirty="0"/>
          </a:p>
        </p:txBody>
      </p:sp>
      <p:sp>
        <p:nvSpPr>
          <p:cNvPr id="5" name="Content Placeholder 4"/>
          <p:cNvSpPr>
            <a:spLocks noGrp="1"/>
          </p:cNvSpPr>
          <p:nvPr>
            <p:ph idx="1"/>
          </p:nvPr>
        </p:nvSpPr>
        <p:spPr/>
        <p:txBody>
          <a:bodyPr/>
          <a:lstStyle/>
          <a:p>
            <a:pPr marL="457200" indent="-457200">
              <a:buFont typeface="+mj-lt"/>
              <a:buAutoNum type="arabicPeriod"/>
            </a:pPr>
            <a:r>
              <a:rPr lang="en-US" sz="2800" dirty="0" smtClean="0"/>
              <a:t>Describe </a:t>
            </a:r>
            <a:r>
              <a:rPr lang="en-US" sz="2800" dirty="0"/>
              <a:t>a possession which your character values. Where do they keep it? How do they handle it? What is its condition and how do they preserve it? How did they get it? Is it connected to someone or an event from the past</a:t>
            </a:r>
            <a:r>
              <a:rPr lang="en-US" sz="2800" dirty="0" smtClean="0"/>
              <a:t>?</a:t>
            </a:r>
          </a:p>
          <a:p>
            <a:pPr marL="457200" indent="-457200">
              <a:buFont typeface="+mj-lt"/>
              <a:buAutoNum type="arabicPeriod"/>
            </a:pPr>
            <a:r>
              <a:rPr lang="en-US" sz="2800" dirty="0" smtClean="0"/>
              <a:t>What have you learned about your character through this piece of inventory?</a:t>
            </a:r>
            <a:endParaRPr lang="en-US" sz="2800" dirty="0"/>
          </a:p>
          <a:p>
            <a:endParaRPr lang="en-US" dirty="0"/>
          </a:p>
        </p:txBody>
      </p:sp>
    </p:spTree>
    <p:extLst>
      <p:ext uri="{BB962C8B-B14F-4D97-AF65-F5344CB8AC3E}">
        <p14:creationId xmlns:p14="http://schemas.microsoft.com/office/powerpoint/2010/main" val="3474375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Inventory: Appearance</a:t>
            </a:r>
            <a:endParaRPr lang="en-US" dirty="0"/>
          </a:p>
        </p:txBody>
      </p:sp>
      <p:sp>
        <p:nvSpPr>
          <p:cNvPr id="3" name="Content Placeholder 2"/>
          <p:cNvSpPr>
            <a:spLocks noGrp="1"/>
          </p:cNvSpPr>
          <p:nvPr>
            <p:ph idx="1"/>
          </p:nvPr>
        </p:nvSpPr>
        <p:spPr/>
        <p:txBody>
          <a:bodyPr/>
          <a:lstStyle/>
          <a:p>
            <a:r>
              <a:rPr lang="en-US" sz="2400" dirty="0" smtClean="0"/>
              <a:t>Features, shape, style, clothing, and objects can make a statement about internal values.</a:t>
            </a:r>
          </a:p>
          <a:p>
            <a:r>
              <a:rPr lang="en-US" sz="2400" i="1" dirty="0" smtClean="0"/>
              <a:t>My grandmother had on not just one skirt, but four, one over the other. It should not be supposed that she wore one skirt and three petticoats; no, she wore four skirts; one supported the next, and she wore the lot of them in accordance with a definite system, that is, the order of the skirts was changed from day to day…The one that was closest to her yesterday clearly disclosed the pattern today, or rather its lack of pattern: all my grandmother Anna </a:t>
            </a:r>
            <a:r>
              <a:rPr lang="en-US" sz="2400" i="1" dirty="0" err="1" smtClean="0"/>
              <a:t>Bronski’s</a:t>
            </a:r>
            <a:r>
              <a:rPr lang="en-US" sz="2400" i="1" dirty="0" smtClean="0"/>
              <a:t> skirts favored the same potato color. It must have been becoming to her. </a:t>
            </a:r>
            <a:r>
              <a:rPr lang="en-US" sz="2400" dirty="0" smtClean="0"/>
              <a:t>	</a:t>
            </a:r>
          </a:p>
          <a:p>
            <a:pPr algn="r"/>
            <a:r>
              <a:rPr lang="en-US" sz="2400" dirty="0" smtClean="0"/>
              <a:t>Gunter Grass, </a:t>
            </a:r>
            <a:r>
              <a:rPr lang="en-US" sz="2400" i="1" dirty="0" smtClean="0"/>
              <a:t>The Tin Drum</a:t>
            </a:r>
          </a:p>
          <a:p>
            <a:endParaRPr lang="en-US" dirty="0" smtClean="0"/>
          </a:p>
        </p:txBody>
      </p:sp>
    </p:spTree>
    <p:extLst>
      <p:ext uri="{BB962C8B-B14F-4D97-AF65-F5344CB8AC3E}">
        <p14:creationId xmlns:p14="http://schemas.microsoft.com/office/powerpoint/2010/main" val="40198055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Inventory: Appearance</a:t>
            </a:r>
            <a:endParaRPr lang="en-US" dirty="0"/>
          </a:p>
        </p:txBody>
      </p:sp>
      <p:sp>
        <p:nvSpPr>
          <p:cNvPr id="3" name="Content Placeholder 2"/>
          <p:cNvSpPr>
            <a:spLocks noGrp="1"/>
          </p:cNvSpPr>
          <p:nvPr>
            <p:ph idx="1"/>
          </p:nvPr>
        </p:nvSpPr>
        <p:spPr/>
        <p:txBody>
          <a:bodyPr/>
          <a:lstStyle/>
          <a:p>
            <a:r>
              <a:rPr lang="en-US" dirty="0" smtClean="0"/>
              <a:t>“</a:t>
            </a:r>
            <a:r>
              <a:rPr lang="en-US" b="1" dirty="0"/>
              <a:t>On the body—part is better than the whole</a:t>
            </a:r>
            <a:r>
              <a:rPr lang="en-US" dirty="0"/>
              <a:t>. Don’t be encyclopedic from head to toe. Use the cowlick or the brown tooth or one single thing that we can believe and hold onto…The body may be important to your story, and you may want to shine a light on a facet of it so that the reader can better imagine and thereby follow the character, but don’t stop the story to do it. The attributes you give the body should play a part in the story and not feel like furniture we need to lug around…what we want is to have physical details that are simply believable at first and convincingly brought forward or visited again.” –Ron </a:t>
            </a:r>
            <a:r>
              <a:rPr lang="en-US" dirty="0" smtClean="0"/>
              <a:t>Carlson</a:t>
            </a:r>
          </a:p>
          <a:p>
            <a:endParaRPr lang="en-US" dirty="0"/>
          </a:p>
          <a:p>
            <a:endParaRPr lang="en-US" dirty="0"/>
          </a:p>
        </p:txBody>
      </p:sp>
      <p:pic>
        <p:nvPicPr>
          <p:cNvPr id="4" name="Picture 3"/>
          <p:cNvPicPr>
            <a:picLocks noChangeAspect="1"/>
          </p:cNvPicPr>
          <p:nvPr/>
        </p:nvPicPr>
        <p:blipFill rotWithShape="1">
          <a:blip r:embed="rId3"/>
          <a:srcRect l="5448" r="5671"/>
          <a:stretch/>
        </p:blipFill>
        <p:spPr>
          <a:xfrm>
            <a:off x="1251174" y="3857412"/>
            <a:ext cx="3608468" cy="2283697"/>
          </a:xfrm>
          <a:prstGeom prst="rect">
            <a:avLst/>
          </a:prstGeom>
        </p:spPr>
      </p:pic>
      <p:sp>
        <p:nvSpPr>
          <p:cNvPr id="5" name="Multiply 4"/>
          <p:cNvSpPr/>
          <p:nvPr/>
        </p:nvSpPr>
        <p:spPr>
          <a:xfrm>
            <a:off x="1038270" y="3147621"/>
            <a:ext cx="4034276" cy="3703277"/>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640945" y="4046223"/>
            <a:ext cx="6130345" cy="1446550"/>
          </a:xfrm>
          <a:prstGeom prst="rect">
            <a:avLst/>
          </a:prstGeom>
          <a:noFill/>
        </p:spPr>
        <p:txBody>
          <a:bodyPr wrap="square" rtlCol="0">
            <a:spAutoFit/>
          </a:bodyPr>
          <a:lstStyle/>
          <a:p>
            <a:r>
              <a:rPr lang="en-US" sz="4400" dirty="0"/>
              <a:t>Focus on </a:t>
            </a:r>
            <a:r>
              <a:rPr lang="en-US" sz="4400" i="1" dirty="0"/>
              <a:t>relevant, unique, and telling</a:t>
            </a:r>
            <a:r>
              <a:rPr lang="en-US" sz="4400" dirty="0"/>
              <a:t> details. </a:t>
            </a:r>
          </a:p>
        </p:txBody>
      </p:sp>
    </p:spTree>
    <p:extLst>
      <p:ext uri="{BB962C8B-B14F-4D97-AF65-F5344CB8AC3E}">
        <p14:creationId xmlns:p14="http://schemas.microsoft.com/office/powerpoint/2010/main" val="3270064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Characterization Exercise </a:t>
            </a:r>
            <a:r>
              <a:rPr lang="en-US" dirty="0" smtClean="0"/>
              <a:t>C</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US" sz="3200" dirty="0" smtClean="0"/>
              <a:t>Your </a:t>
            </a:r>
            <a:r>
              <a:rPr lang="en-US" sz="3200" dirty="0"/>
              <a:t>character meets someone for the first time. </a:t>
            </a:r>
            <a:endParaRPr lang="en-US" sz="3200" dirty="0" smtClean="0"/>
          </a:p>
          <a:p>
            <a:pPr lvl="1">
              <a:buFont typeface="Wingdings" panose="05000000000000000000" pitchFamily="2" charset="2"/>
              <a:buChar char="§"/>
            </a:pPr>
            <a:r>
              <a:rPr lang="en-US" sz="2800" dirty="0" smtClean="0"/>
              <a:t>Which </a:t>
            </a:r>
            <a:r>
              <a:rPr lang="en-US" sz="2800" dirty="0"/>
              <a:t>physical features does that person notice within the first minute of meeting him/her? </a:t>
            </a:r>
            <a:endParaRPr lang="en-US" sz="2800" dirty="0" smtClean="0"/>
          </a:p>
          <a:p>
            <a:pPr lvl="1">
              <a:buFont typeface="Wingdings" panose="05000000000000000000" pitchFamily="2" charset="2"/>
              <a:buChar char="§"/>
            </a:pPr>
            <a:r>
              <a:rPr lang="en-US" sz="2800" dirty="0" smtClean="0"/>
              <a:t>Which </a:t>
            </a:r>
            <a:r>
              <a:rPr lang="en-US" sz="2800" dirty="0"/>
              <a:t>features is he/she proud of? </a:t>
            </a:r>
            <a:endParaRPr lang="en-US" sz="2800" dirty="0" smtClean="0"/>
          </a:p>
          <a:p>
            <a:pPr lvl="1">
              <a:buFont typeface="Wingdings" panose="05000000000000000000" pitchFamily="2" charset="2"/>
              <a:buChar char="§"/>
            </a:pPr>
            <a:r>
              <a:rPr lang="en-US" sz="2800" dirty="0" smtClean="0"/>
              <a:t>Which </a:t>
            </a:r>
            <a:r>
              <a:rPr lang="en-US" sz="2800" dirty="0"/>
              <a:t>features does he/she try to hide? </a:t>
            </a:r>
          </a:p>
          <a:p>
            <a:endParaRPr lang="en-US" dirty="0"/>
          </a:p>
        </p:txBody>
      </p:sp>
    </p:spTree>
    <p:extLst>
      <p:ext uri="{BB962C8B-B14F-4D97-AF65-F5344CB8AC3E}">
        <p14:creationId xmlns:p14="http://schemas.microsoft.com/office/powerpoint/2010/main" val="14711835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1241946"/>
          </a:xfrm>
          <a:solidFill>
            <a:schemeClr val="tx2">
              <a:lumMod val="20000"/>
              <a:lumOff val="80000"/>
            </a:schemeClr>
          </a:solidFill>
        </p:spPr>
        <p:txBody>
          <a:bodyPr/>
          <a:lstStyle/>
          <a:p>
            <a:r>
              <a:rPr lang="en-US" dirty="0" smtClean="0"/>
              <a:t>Agenda</a:t>
            </a:r>
            <a:endParaRPr lang="en-US" dirty="0"/>
          </a:p>
        </p:txBody>
      </p:sp>
      <p:sp>
        <p:nvSpPr>
          <p:cNvPr id="3" name="Content Placeholder 2"/>
          <p:cNvSpPr>
            <a:spLocks noGrp="1"/>
          </p:cNvSpPr>
          <p:nvPr>
            <p:ph idx="1"/>
          </p:nvPr>
        </p:nvSpPr>
        <p:spPr>
          <a:xfrm>
            <a:off x="1097280" y="1746912"/>
            <a:ext cx="10058400" cy="4122181"/>
          </a:xfrm>
        </p:spPr>
        <p:txBody>
          <a:bodyPr>
            <a:noAutofit/>
          </a:bodyPr>
          <a:lstStyle/>
          <a:p>
            <a:r>
              <a:rPr lang="en-US" sz="2800" dirty="0" smtClean="0"/>
              <a:t>“No fiction can have real interest if the central character is not </a:t>
            </a:r>
            <a:r>
              <a:rPr lang="en-US" sz="2800" b="1" dirty="0" smtClean="0"/>
              <a:t>an agent of struggling for his or her own goals</a:t>
            </a:r>
            <a:r>
              <a:rPr lang="en-US" sz="2800" dirty="0" smtClean="0"/>
              <a:t> but a victim subject to the will of others. (Failure to recognize that the central character must act, not simply be acted upon, is the single most common mistake in the fiction of beginners.) </a:t>
            </a:r>
            <a:r>
              <a:rPr lang="en-US" sz="2800" b="1" dirty="0" smtClean="0"/>
              <a:t>We care how things turn out because the character cares—our interest comes from empathy—</a:t>
            </a:r>
            <a:r>
              <a:rPr lang="en-US" sz="2800" dirty="0" smtClean="0"/>
              <a:t>and</a:t>
            </a:r>
            <a:r>
              <a:rPr lang="en-US" sz="2800" b="1" dirty="0" smtClean="0"/>
              <a:t> </a:t>
            </a:r>
            <a:r>
              <a:rPr lang="en-US" sz="2800" dirty="0" smtClean="0"/>
              <a:t>though we may know more than the character knows, anticipate dangers the character cannot see, we understand and to some degree sympathize with the character’s desire, approving what the character approves (what the character values), even if we sense that the character’s ideas is impractical or insufficient” (John Gardner, </a:t>
            </a:r>
            <a:r>
              <a:rPr lang="en-US" sz="2800" i="1" dirty="0" smtClean="0"/>
              <a:t>The Art of Fiction</a:t>
            </a:r>
            <a:r>
              <a:rPr lang="en-US" sz="2800" dirty="0"/>
              <a:t>)</a:t>
            </a:r>
            <a:endParaRPr lang="en-US" sz="2800" dirty="0" smtClean="0"/>
          </a:p>
        </p:txBody>
      </p:sp>
    </p:spTree>
    <p:extLst>
      <p:ext uri="{BB962C8B-B14F-4D97-AF65-F5344CB8AC3E}">
        <p14:creationId xmlns:p14="http://schemas.microsoft.com/office/powerpoint/2010/main" val="9033064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Agenda: The Character’s “Spine”</a:t>
            </a:r>
            <a:endParaRPr lang="en-US" dirty="0"/>
          </a:p>
        </p:txBody>
      </p:sp>
      <p:pic>
        <p:nvPicPr>
          <p:cNvPr id="7" name="Picture 6"/>
          <p:cNvPicPr>
            <a:picLocks noChangeAspect="1"/>
          </p:cNvPicPr>
          <p:nvPr/>
        </p:nvPicPr>
        <p:blipFill>
          <a:blip r:embed="rId2"/>
          <a:stretch>
            <a:fillRect/>
          </a:stretch>
        </p:blipFill>
        <p:spPr>
          <a:xfrm>
            <a:off x="6947330" y="1785593"/>
            <a:ext cx="4374233" cy="4374233"/>
          </a:xfrm>
          <a:prstGeom prst="rect">
            <a:avLst/>
          </a:prstGeom>
        </p:spPr>
      </p:pic>
      <p:pic>
        <p:nvPicPr>
          <p:cNvPr id="1028" name="Picture 4" descr="Image result for marlin finding nem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7921" y="1992718"/>
            <a:ext cx="5355253" cy="4016440"/>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9"/>
          <p:cNvSpPr>
            <a:spLocks noGrp="1"/>
          </p:cNvSpPr>
          <p:nvPr>
            <p:ph sz="half" idx="2"/>
          </p:nvPr>
        </p:nvSpPr>
        <p:spPr>
          <a:xfrm>
            <a:off x="1188720" y="1961030"/>
            <a:ext cx="4937760" cy="4023360"/>
          </a:xfrm>
        </p:spPr>
        <p:txBody>
          <a:bodyPr>
            <a:noAutofit/>
          </a:bodyPr>
          <a:lstStyle/>
          <a:p>
            <a:r>
              <a:rPr lang="en-US" sz="2400" dirty="0" smtClean="0"/>
              <a:t>Judith Weston (via Andrew Stanton):</a:t>
            </a:r>
          </a:p>
          <a:p>
            <a:r>
              <a:rPr lang="en-US" sz="2400" dirty="0" smtClean="0"/>
              <a:t>“[A]</a:t>
            </a:r>
            <a:r>
              <a:rPr lang="en-US" sz="2400" dirty="0" err="1" smtClean="0"/>
              <a:t>ll</a:t>
            </a:r>
            <a:r>
              <a:rPr lang="en-US" sz="2400" dirty="0" smtClean="0"/>
              <a:t> well-drawn characters have a spine. And the </a:t>
            </a:r>
            <a:r>
              <a:rPr lang="en-US" sz="2400" dirty="0"/>
              <a:t>idea is that the character has an inner motor, a dominant, unconscious goal that they're striving for, an itch that they can't </a:t>
            </a:r>
            <a:r>
              <a:rPr lang="en-US" sz="2400" dirty="0" smtClean="0"/>
              <a:t>scratch…And </a:t>
            </a:r>
            <a:r>
              <a:rPr lang="en-US" sz="2400" dirty="0"/>
              <a:t>these spines don't always drive you to make the best choices. Sometimes you can make some horrible choices with them</a:t>
            </a:r>
            <a:r>
              <a:rPr lang="en-US" sz="2400" dirty="0" smtClean="0"/>
              <a:t>.”</a:t>
            </a:r>
            <a:endParaRPr lang="en-US" sz="2400" dirty="0"/>
          </a:p>
        </p:txBody>
      </p:sp>
      <p:sp>
        <p:nvSpPr>
          <p:cNvPr id="2" name="Content Placeholder 1"/>
          <p:cNvSpPr>
            <a:spLocks noGrp="1"/>
          </p:cNvSpPr>
          <p:nvPr>
            <p:ph sz="half" idx="1"/>
          </p:nvPr>
        </p:nvSpPr>
        <p:spPr/>
        <p:txBody>
          <a:bodyPr/>
          <a:lstStyle/>
          <a:p>
            <a:endParaRPr lang="en-US" dirty="0"/>
          </a:p>
        </p:txBody>
      </p:sp>
      <p:pic>
        <p:nvPicPr>
          <p:cNvPr id="3" name="Picture 2" descr="Image result for joy inside ou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1775" y="1785593"/>
            <a:ext cx="4225346" cy="4527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3849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7"/>
                                        </p:tgtEl>
                                      </p:cBhvr>
                                    </p:animEffect>
                                    <p:set>
                                      <p:cBhvr>
                                        <p:cTn id="11" dur="1" fill="hold">
                                          <p:stCondLst>
                                            <p:cond delay="499"/>
                                          </p:stCondLst>
                                        </p:cTn>
                                        <p:tgtEl>
                                          <p:spTgt spid="7"/>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02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1028"/>
                                        </p:tgtEl>
                                      </p:cBhvr>
                                    </p:animEffect>
                                    <p:set>
                                      <p:cBhvr>
                                        <p:cTn id="20" dur="1" fill="hold">
                                          <p:stCondLst>
                                            <p:cond delay="499"/>
                                          </p:stCondLst>
                                        </p:cTn>
                                        <p:tgtEl>
                                          <p:spTgt spid="102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Hey, Remember Me? </a:t>
            </a:r>
            <a:br>
              <a:rPr lang="en-US" dirty="0" smtClean="0"/>
            </a:br>
            <a:r>
              <a:rPr lang="en-US" dirty="0" smtClean="0"/>
              <a:t>Characterization Exercise D</a:t>
            </a:r>
            <a:endParaRPr lang="en-US" dirty="0"/>
          </a:p>
        </p:txBody>
      </p:sp>
      <p:sp>
        <p:nvSpPr>
          <p:cNvPr id="3" name="Text Placeholder 2"/>
          <p:cNvSpPr>
            <a:spLocks noGrp="1"/>
          </p:cNvSpPr>
          <p:nvPr>
            <p:ph type="body" idx="1"/>
          </p:nvPr>
        </p:nvSpPr>
        <p:spPr/>
        <p:txBody>
          <a:bodyPr/>
          <a:lstStyle/>
          <a:p>
            <a:endParaRPr lang="en-US"/>
          </a:p>
        </p:txBody>
      </p:sp>
      <p:pic>
        <p:nvPicPr>
          <p:cNvPr id="7" name="Content Placeholder 6"/>
          <p:cNvPicPr>
            <a:picLocks noGrp="1" noChangeAspect="1"/>
          </p:cNvPicPr>
          <p:nvPr>
            <p:ph sz="half" idx="2"/>
          </p:nvPr>
        </p:nvPicPr>
        <p:blipFill>
          <a:blip r:embed="rId2"/>
          <a:stretch>
            <a:fillRect/>
          </a:stretch>
        </p:blipFill>
        <p:spPr>
          <a:xfrm>
            <a:off x="1107023" y="1848555"/>
            <a:ext cx="3980132" cy="3766433"/>
          </a:xfrm>
          <a:prstGeom prst="rect">
            <a:avLst/>
          </a:prstGeom>
        </p:spPr>
      </p:pic>
      <p:sp>
        <p:nvSpPr>
          <p:cNvPr id="4" name="Text Placeholder 3"/>
          <p:cNvSpPr>
            <a:spLocks noGrp="1"/>
          </p:cNvSpPr>
          <p:nvPr>
            <p:ph type="body" sz="quarter" idx="3"/>
          </p:nvPr>
        </p:nvSpPr>
        <p:spPr>
          <a:xfrm>
            <a:off x="5215944" y="1846052"/>
            <a:ext cx="5939736" cy="736282"/>
          </a:xfrm>
        </p:spPr>
        <p:txBody>
          <a:bodyPr/>
          <a:lstStyle/>
          <a:p>
            <a:r>
              <a:rPr lang="en-US" dirty="0" smtClean="0"/>
              <a:t>Answer AT LEAST 2 of the following questions about your character to help discover agenda</a:t>
            </a:r>
            <a:endParaRPr lang="en-US" dirty="0"/>
          </a:p>
        </p:txBody>
      </p:sp>
      <p:sp>
        <p:nvSpPr>
          <p:cNvPr id="6" name="Content Placeholder 5"/>
          <p:cNvSpPr>
            <a:spLocks noGrp="1"/>
          </p:cNvSpPr>
          <p:nvPr>
            <p:ph sz="quarter" idx="4"/>
          </p:nvPr>
        </p:nvSpPr>
        <p:spPr>
          <a:xfrm>
            <a:off x="5215943" y="2582334"/>
            <a:ext cx="6068525" cy="3378200"/>
          </a:xfrm>
        </p:spPr>
        <p:txBody>
          <a:bodyPr>
            <a:normAutofit/>
          </a:bodyPr>
          <a:lstStyle/>
          <a:p>
            <a:pPr marL="201168" lvl="1" indent="0">
              <a:buNone/>
            </a:pPr>
            <a:r>
              <a:rPr lang="en-US" sz="2400" dirty="0" smtClean="0"/>
              <a:t>What would they do if they weren’t so afraid?</a:t>
            </a:r>
          </a:p>
          <a:p>
            <a:pPr marL="201168" lvl="1" indent="0">
              <a:buNone/>
            </a:pPr>
            <a:r>
              <a:rPr lang="en-US" sz="2400" dirty="0" smtClean="0"/>
              <a:t>Whom do they want to make proud?</a:t>
            </a:r>
          </a:p>
          <a:p>
            <a:pPr marL="201168" lvl="1" indent="0">
              <a:buNone/>
            </a:pPr>
            <a:r>
              <a:rPr lang="en-US" sz="2400" dirty="0" smtClean="0"/>
              <a:t>What would they like to forget?</a:t>
            </a:r>
          </a:p>
          <a:p>
            <a:pPr marL="201168" lvl="1" indent="0">
              <a:buNone/>
            </a:pPr>
            <a:r>
              <a:rPr lang="en-US" sz="2400" dirty="0" smtClean="0"/>
              <a:t>What would they rather be doing when they’re at work?</a:t>
            </a:r>
          </a:p>
          <a:p>
            <a:pPr marL="201168" lvl="1" indent="0">
              <a:buNone/>
            </a:pPr>
            <a:r>
              <a:rPr lang="en-US" sz="2400" dirty="0" smtClean="0"/>
              <a:t>What is on their bucket list?</a:t>
            </a:r>
          </a:p>
          <a:p>
            <a:pPr marL="201168" lvl="1" indent="0">
              <a:buNone/>
            </a:pPr>
            <a:r>
              <a:rPr lang="en-US" sz="2400" dirty="0" smtClean="0"/>
              <a:t>Who would they like to remove from their life?</a:t>
            </a:r>
          </a:p>
          <a:p>
            <a:pPr marL="201168" lvl="1" indent="0">
              <a:buNone/>
            </a:pPr>
            <a:r>
              <a:rPr lang="en-US" sz="2400" dirty="0" smtClean="0"/>
              <a:t>Where would they start a new life?</a:t>
            </a:r>
            <a:endParaRPr lang="en-US" sz="2400" dirty="0"/>
          </a:p>
        </p:txBody>
      </p:sp>
    </p:spTree>
    <p:extLst>
      <p:ext uri="{BB962C8B-B14F-4D97-AF65-F5344CB8AC3E}">
        <p14:creationId xmlns:p14="http://schemas.microsoft.com/office/powerpoint/2010/main" val="23606821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Movement and Action</a:t>
            </a:r>
            <a:endParaRPr lang="en-US" dirty="0"/>
          </a:p>
        </p:txBody>
      </p:sp>
      <p:sp>
        <p:nvSpPr>
          <p:cNvPr id="3" name="Content Placeholder 2"/>
          <p:cNvSpPr>
            <a:spLocks noGrp="1"/>
          </p:cNvSpPr>
          <p:nvPr>
            <p:ph idx="1"/>
          </p:nvPr>
        </p:nvSpPr>
        <p:spPr>
          <a:xfrm>
            <a:off x="1097280" y="1845733"/>
            <a:ext cx="10058400" cy="4172929"/>
          </a:xfrm>
        </p:spPr>
        <p:txBody>
          <a:bodyPr>
            <a:normAutofit lnSpcReduction="10000"/>
          </a:bodyPr>
          <a:lstStyle/>
          <a:p>
            <a:r>
              <a:rPr lang="en-US" sz="2800" dirty="0" smtClean="0"/>
              <a:t>Movement helps define a character for the reader</a:t>
            </a:r>
          </a:p>
          <a:p>
            <a:pPr lvl="1"/>
            <a:r>
              <a:rPr lang="en-US" sz="2400" dirty="0" smtClean="0"/>
              <a:t>Most effective way to demonstrate character, although it is not the most economical</a:t>
            </a:r>
          </a:p>
          <a:p>
            <a:pPr lvl="1"/>
            <a:r>
              <a:rPr lang="en-US" sz="2400" dirty="0" smtClean="0"/>
              <a:t>It interests while it informs and the image remains fresh in the reader’s mind.</a:t>
            </a:r>
          </a:p>
          <a:p>
            <a:pPr lvl="1"/>
            <a:r>
              <a:rPr lang="en-US" sz="2400" dirty="0" smtClean="0"/>
              <a:t>The reader arrives at her own interpretation of the character; thus the experience is more satisfying</a:t>
            </a:r>
          </a:p>
          <a:p>
            <a:r>
              <a:rPr lang="en-US" sz="2400" dirty="0" smtClean="0"/>
              <a:t>Ex. </a:t>
            </a:r>
            <a:r>
              <a:rPr lang="en-US" sz="2400" i="1" dirty="0" smtClean="0"/>
              <a:t>When the beer came, I dipped a finger in it and wet down each corner of the paper napkin to anchor it, so it would not come up with the mug each time and make me appear ridiculous. I drank from the side of the mug that a left-handed person would use, in belief that fewer mouths had been on that side.		</a:t>
            </a:r>
            <a:r>
              <a:rPr lang="en-US" i="1" dirty="0" smtClean="0"/>
              <a:t>		</a:t>
            </a:r>
            <a:r>
              <a:rPr lang="en-US" sz="2400" dirty="0" smtClean="0"/>
              <a:t>From </a:t>
            </a:r>
            <a:r>
              <a:rPr lang="en-US" sz="2400" i="1" dirty="0" smtClean="0"/>
              <a:t>Dog of the South</a:t>
            </a:r>
            <a:endParaRPr lang="en-US" sz="2400" i="1" dirty="0"/>
          </a:p>
        </p:txBody>
      </p:sp>
    </p:spTree>
    <p:extLst>
      <p:ext uri="{BB962C8B-B14F-4D97-AF65-F5344CB8AC3E}">
        <p14:creationId xmlns:p14="http://schemas.microsoft.com/office/powerpoint/2010/main" val="368633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Movement and Action</a:t>
            </a:r>
            <a:endParaRPr lang="en-US" dirty="0"/>
          </a:p>
        </p:txBody>
      </p:sp>
      <p:sp>
        <p:nvSpPr>
          <p:cNvPr id="3" name="Content Placeholder 2"/>
          <p:cNvSpPr>
            <a:spLocks noGrp="1"/>
          </p:cNvSpPr>
          <p:nvPr>
            <p:ph idx="1"/>
          </p:nvPr>
        </p:nvSpPr>
        <p:spPr/>
        <p:txBody>
          <a:bodyPr>
            <a:noAutofit/>
          </a:bodyPr>
          <a:lstStyle/>
          <a:p>
            <a:pPr>
              <a:buFont typeface="Arial" panose="020B0604020202020204" pitchFamily="34" charset="0"/>
              <a:buChar char="•"/>
            </a:pPr>
            <a:r>
              <a:rPr lang="en-US" sz="2800" dirty="0" smtClean="0"/>
              <a:t>Action marks an internal or mental moment of change within a character.</a:t>
            </a:r>
          </a:p>
          <a:p>
            <a:pPr lvl="1">
              <a:buFont typeface="Arial" panose="020B0604020202020204" pitchFamily="34" charset="0"/>
              <a:buChar char="•"/>
            </a:pPr>
            <a:r>
              <a:rPr lang="en-US" sz="2400" dirty="0" smtClean="0"/>
              <a:t>Characters cause action and are changed by action</a:t>
            </a:r>
          </a:p>
          <a:p>
            <a:pPr>
              <a:buFont typeface="Arial" panose="020B0604020202020204" pitchFamily="34" charset="0"/>
              <a:buChar char="•"/>
            </a:pPr>
            <a:r>
              <a:rPr lang="en-US" sz="2800" dirty="0" smtClean="0"/>
              <a:t>The unknown becomes known, and then the discoverer must either take action or deliberately not take action: either choice reveals something about the character</a:t>
            </a:r>
          </a:p>
          <a:p>
            <a:pPr>
              <a:buFont typeface="Arial" panose="020B0604020202020204" pitchFamily="34" charset="0"/>
              <a:buChar char="•"/>
            </a:pPr>
            <a:r>
              <a:rPr lang="en-US" sz="2800" dirty="0" smtClean="0"/>
              <a:t>Action must be natural to the character—that is, action must be plausible to what we know about the character.</a:t>
            </a:r>
            <a:endParaRPr lang="en-US" sz="2800" dirty="0"/>
          </a:p>
        </p:txBody>
      </p:sp>
    </p:spTree>
    <p:extLst>
      <p:ext uri="{BB962C8B-B14F-4D97-AF65-F5344CB8AC3E}">
        <p14:creationId xmlns:p14="http://schemas.microsoft.com/office/powerpoint/2010/main" val="3232164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Movement and Action</a:t>
            </a:r>
            <a:endParaRPr lang="en-US" dirty="0"/>
          </a:p>
        </p:txBody>
      </p:sp>
      <p:pic>
        <p:nvPicPr>
          <p:cNvPr id="4" name="Content Placeholder 3"/>
          <p:cNvPicPr>
            <a:picLocks noGrp="1" noChangeAspect="1"/>
          </p:cNvPicPr>
          <p:nvPr>
            <p:ph idx="1"/>
          </p:nvPr>
        </p:nvPicPr>
        <p:blipFill>
          <a:blip r:embed="rId2"/>
          <a:stretch>
            <a:fillRect/>
          </a:stretch>
        </p:blipFill>
        <p:spPr>
          <a:xfrm>
            <a:off x="2304956" y="3226862"/>
            <a:ext cx="1907566" cy="1796927"/>
          </a:xfrm>
          <a:prstGeom prst="rect">
            <a:avLst/>
          </a:prstGeom>
        </p:spPr>
      </p:pic>
      <p:pic>
        <p:nvPicPr>
          <p:cNvPr id="5" name="Picture 4"/>
          <p:cNvPicPr>
            <a:picLocks noChangeAspect="1"/>
          </p:cNvPicPr>
          <p:nvPr/>
        </p:nvPicPr>
        <p:blipFill>
          <a:blip r:embed="rId3"/>
          <a:stretch>
            <a:fillRect/>
          </a:stretch>
        </p:blipFill>
        <p:spPr>
          <a:xfrm>
            <a:off x="5023395" y="4324377"/>
            <a:ext cx="1955062" cy="1656506"/>
          </a:xfrm>
          <a:prstGeom prst="rect">
            <a:avLst/>
          </a:prstGeom>
        </p:spPr>
      </p:pic>
      <p:pic>
        <p:nvPicPr>
          <p:cNvPr id="10" name="Picture 9"/>
          <p:cNvPicPr>
            <a:picLocks noChangeAspect="1"/>
          </p:cNvPicPr>
          <p:nvPr/>
        </p:nvPicPr>
        <p:blipFill>
          <a:blip r:embed="rId4"/>
          <a:stretch>
            <a:fillRect/>
          </a:stretch>
        </p:blipFill>
        <p:spPr>
          <a:xfrm>
            <a:off x="443224" y="3098022"/>
            <a:ext cx="1861732" cy="2054608"/>
          </a:xfrm>
          <a:prstGeom prst="rect">
            <a:avLst/>
          </a:prstGeom>
        </p:spPr>
      </p:pic>
      <p:sp>
        <p:nvSpPr>
          <p:cNvPr id="11" name="Right Arrow 10"/>
          <p:cNvSpPr/>
          <p:nvPr/>
        </p:nvSpPr>
        <p:spPr>
          <a:xfrm rot="19356980">
            <a:off x="4186660" y="3206120"/>
            <a:ext cx="1092132" cy="508063"/>
          </a:xfrm>
          <a:prstGeom prst="rightArrow">
            <a:avLst>
              <a:gd name="adj1" fmla="val 50000"/>
              <a:gd name="adj2" fmla="val 626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rot="2107891">
            <a:off x="4168830" y="4398175"/>
            <a:ext cx="1308924" cy="508063"/>
          </a:xfrm>
          <a:prstGeom prst="rightArrow">
            <a:avLst>
              <a:gd name="adj1" fmla="val 50000"/>
              <a:gd name="adj2" fmla="val 626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Image result for shrug stick figu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5057" y="2088815"/>
            <a:ext cx="2054204" cy="1711837"/>
          </a:xfrm>
          <a:prstGeom prst="rect">
            <a:avLst/>
          </a:prstGeom>
          <a:noFill/>
          <a:extLst>
            <a:ext uri="{909E8E84-426E-40DD-AFC4-6F175D3DCCD1}">
              <a14:hiddenFill xmlns:a14="http://schemas.microsoft.com/office/drawing/2010/main">
                <a:solidFill>
                  <a:srgbClr val="FFFFFF"/>
                </a:solidFill>
              </a14:hiddenFill>
            </a:ext>
          </a:extLst>
        </p:spPr>
      </p:pic>
      <p:sp>
        <p:nvSpPr>
          <p:cNvPr id="14" name="Right Arrow 13"/>
          <p:cNvSpPr/>
          <p:nvPr/>
        </p:nvSpPr>
        <p:spPr>
          <a:xfrm rot="20189691">
            <a:off x="7064403" y="1984519"/>
            <a:ext cx="1164084" cy="508063"/>
          </a:xfrm>
          <a:prstGeom prst="rightArrow">
            <a:avLst>
              <a:gd name="adj1" fmla="val 50000"/>
              <a:gd name="adj2" fmla="val 626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1388062">
            <a:off x="7032024" y="2910773"/>
            <a:ext cx="1150021" cy="508063"/>
          </a:xfrm>
          <a:prstGeom prst="rightArrow">
            <a:avLst>
              <a:gd name="adj1" fmla="val 50000"/>
              <a:gd name="adj2" fmla="val 626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rot="20069689">
            <a:off x="6672330" y="4151555"/>
            <a:ext cx="1588514" cy="508063"/>
          </a:xfrm>
          <a:prstGeom prst="rightArrow">
            <a:avLst>
              <a:gd name="adj1" fmla="val 50000"/>
              <a:gd name="adj2" fmla="val 626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rot="1106899">
            <a:off x="6754105" y="5212900"/>
            <a:ext cx="1593492" cy="508063"/>
          </a:xfrm>
          <a:prstGeom prst="rightArrow">
            <a:avLst>
              <a:gd name="adj1" fmla="val 50000"/>
              <a:gd name="adj2" fmla="val 626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Image result for breaking up stick figur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53356" y="2695183"/>
            <a:ext cx="2163105" cy="125875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ick stick figur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89781" y="921299"/>
            <a:ext cx="1467163" cy="156081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wounded stick figur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518921" y="4324377"/>
            <a:ext cx="1507303" cy="183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0483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nodeType="withEffect">
                                  <p:stCondLst>
                                    <p:cond delay="0"/>
                                  </p:stCondLst>
                                  <p:childTnLst>
                                    <p:set>
                                      <p:cBhvr>
                                        <p:cTn id="19" dur="1" fill="hold">
                                          <p:stCondLst>
                                            <p:cond delay="0"/>
                                          </p:stCondLst>
                                        </p:cTn>
                                        <p:tgtEl>
                                          <p:spTgt spid="1028"/>
                                        </p:tgtEl>
                                        <p:attrNameLst>
                                          <p:attrName>style.visibility</p:attrName>
                                        </p:attrNameLst>
                                      </p:cBhvr>
                                      <p:to>
                                        <p:strVal val="visible"/>
                                      </p:to>
                                    </p:set>
                                    <p:animEffect transition="in" filter="fade">
                                      <p:cBhvr>
                                        <p:cTn id="20" dur="500"/>
                                        <p:tgtEl>
                                          <p:spTgt spid="1028"/>
                                        </p:tgtEl>
                                      </p:cBhvr>
                                    </p:animEffect>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80">
                                          <p:stCondLst>
                                            <p:cond delay="0"/>
                                          </p:stCondLst>
                                        </p:cTn>
                                        <p:tgtEl>
                                          <p:spTgt spid="12"/>
                                        </p:tgtEl>
                                      </p:cBhvr>
                                    </p:animEffect>
                                    <p:anim calcmode="lin" valueType="num">
                                      <p:cBhvr>
                                        <p:cTn id="42"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7" dur="26">
                                          <p:stCondLst>
                                            <p:cond delay="650"/>
                                          </p:stCondLst>
                                        </p:cTn>
                                        <p:tgtEl>
                                          <p:spTgt spid="12"/>
                                        </p:tgtEl>
                                      </p:cBhvr>
                                      <p:to x="100000" y="60000"/>
                                    </p:animScale>
                                    <p:animScale>
                                      <p:cBhvr>
                                        <p:cTn id="48" dur="166" decel="50000">
                                          <p:stCondLst>
                                            <p:cond delay="676"/>
                                          </p:stCondLst>
                                        </p:cTn>
                                        <p:tgtEl>
                                          <p:spTgt spid="12"/>
                                        </p:tgtEl>
                                      </p:cBhvr>
                                      <p:to x="100000" y="100000"/>
                                    </p:animScale>
                                    <p:animScale>
                                      <p:cBhvr>
                                        <p:cTn id="49" dur="26">
                                          <p:stCondLst>
                                            <p:cond delay="1312"/>
                                          </p:stCondLst>
                                        </p:cTn>
                                        <p:tgtEl>
                                          <p:spTgt spid="12"/>
                                        </p:tgtEl>
                                      </p:cBhvr>
                                      <p:to x="100000" y="80000"/>
                                    </p:animScale>
                                    <p:animScale>
                                      <p:cBhvr>
                                        <p:cTn id="50" dur="166" decel="50000">
                                          <p:stCondLst>
                                            <p:cond delay="1338"/>
                                          </p:stCondLst>
                                        </p:cTn>
                                        <p:tgtEl>
                                          <p:spTgt spid="12"/>
                                        </p:tgtEl>
                                      </p:cBhvr>
                                      <p:to x="100000" y="100000"/>
                                    </p:animScale>
                                    <p:animScale>
                                      <p:cBhvr>
                                        <p:cTn id="51" dur="26">
                                          <p:stCondLst>
                                            <p:cond delay="1642"/>
                                          </p:stCondLst>
                                        </p:cTn>
                                        <p:tgtEl>
                                          <p:spTgt spid="12"/>
                                        </p:tgtEl>
                                      </p:cBhvr>
                                      <p:to x="100000" y="90000"/>
                                    </p:animScale>
                                    <p:animScale>
                                      <p:cBhvr>
                                        <p:cTn id="52" dur="166" decel="50000">
                                          <p:stCondLst>
                                            <p:cond delay="1668"/>
                                          </p:stCondLst>
                                        </p:cTn>
                                        <p:tgtEl>
                                          <p:spTgt spid="12"/>
                                        </p:tgtEl>
                                      </p:cBhvr>
                                      <p:to x="100000" y="100000"/>
                                    </p:animScale>
                                    <p:animScale>
                                      <p:cBhvr>
                                        <p:cTn id="53" dur="26">
                                          <p:stCondLst>
                                            <p:cond delay="1808"/>
                                          </p:stCondLst>
                                        </p:cTn>
                                        <p:tgtEl>
                                          <p:spTgt spid="12"/>
                                        </p:tgtEl>
                                      </p:cBhvr>
                                      <p:to x="100000" y="95000"/>
                                    </p:animScale>
                                    <p:animScale>
                                      <p:cBhvr>
                                        <p:cTn id="54" dur="166" decel="50000">
                                          <p:stCondLst>
                                            <p:cond delay="1834"/>
                                          </p:stCondLst>
                                        </p:cTn>
                                        <p:tgtEl>
                                          <p:spTgt spid="12"/>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03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1" nodeType="click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6" presetClass="entr" presetSubtype="21" fill="hold" nodeType="clickEffect">
                                  <p:stCondLst>
                                    <p:cond delay="0"/>
                                  </p:stCondLst>
                                  <p:childTnLst>
                                    <p:set>
                                      <p:cBhvr>
                                        <p:cTn id="74" dur="1" fill="hold">
                                          <p:stCondLst>
                                            <p:cond delay="0"/>
                                          </p:stCondLst>
                                        </p:cTn>
                                        <p:tgtEl>
                                          <p:spTgt spid="1030"/>
                                        </p:tgtEl>
                                        <p:attrNameLst>
                                          <p:attrName>style.visibility</p:attrName>
                                        </p:attrNameLst>
                                      </p:cBhvr>
                                      <p:to>
                                        <p:strVal val="visible"/>
                                      </p:to>
                                    </p:set>
                                    <p:animEffect transition="in" filter="barn(inVertical)">
                                      <p:cBhvr>
                                        <p:cTn id="75" dur="500"/>
                                        <p:tgtEl>
                                          <p:spTgt spid="1030"/>
                                        </p:tgtEl>
                                      </p:cBhvr>
                                    </p:animEffec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16"/>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17"/>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nodeType="clickEffect">
                                  <p:stCondLst>
                                    <p:cond delay="0"/>
                                  </p:stCondLst>
                                  <p:childTnLst>
                                    <p:set>
                                      <p:cBhvr>
                                        <p:cTn id="87" dur="1" fill="hold">
                                          <p:stCondLst>
                                            <p:cond delay="0"/>
                                          </p:stCondLst>
                                        </p:cTn>
                                        <p:tgtEl>
                                          <p:spTgt spid="1034"/>
                                        </p:tgtEl>
                                        <p:attrNameLst>
                                          <p:attrName>style.visibility</p:attrName>
                                        </p:attrNameLst>
                                      </p:cBhvr>
                                      <p:to>
                                        <p:strVal val="visible"/>
                                      </p:to>
                                    </p:set>
                                    <p:anim calcmode="lin" valueType="num">
                                      <p:cBhvr>
                                        <p:cTn id="88" dur="500" fill="hold"/>
                                        <p:tgtEl>
                                          <p:spTgt spid="1034"/>
                                        </p:tgtEl>
                                        <p:attrNameLst>
                                          <p:attrName>ppt_w</p:attrName>
                                        </p:attrNameLst>
                                      </p:cBhvr>
                                      <p:tavLst>
                                        <p:tav tm="0">
                                          <p:val>
                                            <p:fltVal val="0"/>
                                          </p:val>
                                        </p:tav>
                                        <p:tav tm="100000">
                                          <p:val>
                                            <p:strVal val="#ppt_w"/>
                                          </p:val>
                                        </p:tav>
                                      </p:tavLst>
                                    </p:anim>
                                    <p:anim calcmode="lin" valueType="num">
                                      <p:cBhvr>
                                        <p:cTn id="89" dur="500" fill="hold"/>
                                        <p:tgtEl>
                                          <p:spTgt spid="1034"/>
                                        </p:tgtEl>
                                        <p:attrNameLst>
                                          <p:attrName>ppt_h</p:attrName>
                                        </p:attrNameLst>
                                      </p:cBhvr>
                                      <p:tavLst>
                                        <p:tav tm="0">
                                          <p:val>
                                            <p:fltVal val="0"/>
                                          </p:val>
                                        </p:tav>
                                        <p:tav tm="100000">
                                          <p:val>
                                            <p:strVal val="#ppt_h"/>
                                          </p:val>
                                        </p:tav>
                                      </p:tavLst>
                                    </p:anim>
                                    <p:animEffect transition="in" filter="fade">
                                      <p:cBhvr>
                                        <p:cTn id="90" dur="500"/>
                                        <p:tgtEl>
                                          <p:spTgt spid="1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5" grpId="0" animBg="1"/>
      <p:bldP spid="15" grpId="1" animBg="1"/>
      <p:bldP spid="16" grpId="0" animBg="1"/>
      <p:bldP spid="1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097280" y="286604"/>
            <a:ext cx="10058400" cy="730828"/>
          </a:xfrm>
        </p:spPr>
        <p:txBody>
          <a:bodyPr>
            <a:noAutofit/>
          </a:bodyPr>
          <a:lstStyle/>
          <a:p>
            <a:r>
              <a:rPr lang="en-US" sz="3600" dirty="0" smtClean="0"/>
              <a:t>Movement and Action (Characterization Exercise E)</a:t>
            </a:r>
            <a:endParaRPr lang="en-US" sz="3600" dirty="0"/>
          </a:p>
        </p:txBody>
      </p:sp>
      <p:sp>
        <p:nvSpPr>
          <p:cNvPr id="8" name="Text Placeholder 7"/>
          <p:cNvSpPr>
            <a:spLocks noGrp="1"/>
          </p:cNvSpPr>
          <p:nvPr>
            <p:ph type="body" idx="1"/>
          </p:nvPr>
        </p:nvSpPr>
        <p:spPr>
          <a:xfrm>
            <a:off x="1097280" y="1008926"/>
            <a:ext cx="4937760" cy="736282"/>
          </a:xfrm>
        </p:spPr>
        <p:txBody>
          <a:bodyPr/>
          <a:lstStyle/>
          <a:p>
            <a:r>
              <a:rPr lang="en-US" dirty="0" smtClean="0"/>
              <a:t>Movement (Choose 1)</a:t>
            </a:r>
            <a:endParaRPr lang="en-US" dirty="0"/>
          </a:p>
        </p:txBody>
      </p:sp>
      <p:sp>
        <p:nvSpPr>
          <p:cNvPr id="9" name="Content Placeholder 8"/>
          <p:cNvSpPr>
            <a:spLocks noGrp="1"/>
          </p:cNvSpPr>
          <p:nvPr>
            <p:ph sz="half" idx="2"/>
          </p:nvPr>
        </p:nvSpPr>
        <p:spPr>
          <a:xfrm>
            <a:off x="1097280" y="1854558"/>
            <a:ext cx="4937760" cy="4105976"/>
          </a:xfrm>
        </p:spPr>
        <p:txBody>
          <a:bodyPr/>
          <a:lstStyle/>
          <a:p>
            <a:pPr marL="0" indent="0">
              <a:buNone/>
            </a:pPr>
            <a:r>
              <a:rPr lang="en-US" sz="2400" dirty="0" smtClean="0"/>
              <a:t>Describe how your character:</a:t>
            </a:r>
          </a:p>
          <a:p>
            <a:pPr>
              <a:buFont typeface="Arial" panose="020B0604020202020204" pitchFamily="34" charset="0"/>
              <a:buChar char="•"/>
            </a:pPr>
            <a:r>
              <a:rPr lang="en-US" sz="2400" dirty="0" smtClean="0"/>
              <a:t>Walks</a:t>
            </a:r>
          </a:p>
          <a:p>
            <a:pPr>
              <a:buFont typeface="Arial" panose="020B0604020202020204" pitchFamily="34" charset="0"/>
              <a:buChar char="•"/>
            </a:pPr>
            <a:r>
              <a:rPr lang="en-US" sz="2400" dirty="0" smtClean="0"/>
              <a:t>Sleeps</a:t>
            </a:r>
          </a:p>
          <a:p>
            <a:pPr>
              <a:buFont typeface="Arial" panose="020B0604020202020204" pitchFamily="34" charset="0"/>
              <a:buChar char="•"/>
            </a:pPr>
            <a:r>
              <a:rPr lang="en-US" sz="2400" dirty="0" smtClean="0"/>
              <a:t>Eats</a:t>
            </a:r>
          </a:p>
          <a:p>
            <a:pPr>
              <a:buFont typeface="Arial" panose="020B0604020202020204" pitchFamily="34" charset="0"/>
              <a:buChar char="•"/>
            </a:pPr>
            <a:r>
              <a:rPr lang="en-US" sz="2400" dirty="0" smtClean="0"/>
              <a:t>Drives</a:t>
            </a:r>
          </a:p>
          <a:p>
            <a:pPr>
              <a:buFont typeface="Arial" panose="020B0604020202020204" pitchFamily="34" charset="0"/>
              <a:buChar char="•"/>
            </a:pPr>
            <a:endParaRPr lang="en-US" dirty="0" smtClean="0"/>
          </a:p>
          <a:p>
            <a:endParaRPr lang="en-US" dirty="0"/>
          </a:p>
        </p:txBody>
      </p:sp>
      <p:sp>
        <p:nvSpPr>
          <p:cNvPr id="10" name="Text Placeholder 9"/>
          <p:cNvSpPr>
            <a:spLocks noGrp="1"/>
          </p:cNvSpPr>
          <p:nvPr>
            <p:ph type="body" sz="quarter" idx="3"/>
          </p:nvPr>
        </p:nvSpPr>
        <p:spPr>
          <a:xfrm>
            <a:off x="6263640" y="1008926"/>
            <a:ext cx="4937760" cy="736282"/>
          </a:xfrm>
        </p:spPr>
        <p:txBody>
          <a:bodyPr/>
          <a:lstStyle/>
          <a:p>
            <a:r>
              <a:rPr lang="en-US" dirty="0" smtClean="0"/>
              <a:t>Action (Choose 1)</a:t>
            </a:r>
            <a:endParaRPr lang="en-US" dirty="0"/>
          </a:p>
        </p:txBody>
      </p:sp>
      <p:sp>
        <p:nvSpPr>
          <p:cNvPr id="11" name="Content Placeholder 10"/>
          <p:cNvSpPr>
            <a:spLocks noGrp="1"/>
          </p:cNvSpPr>
          <p:nvPr>
            <p:ph sz="quarter" idx="4"/>
          </p:nvPr>
        </p:nvSpPr>
        <p:spPr>
          <a:xfrm>
            <a:off x="6126480" y="1739754"/>
            <a:ext cx="4937760" cy="4105976"/>
          </a:xfrm>
        </p:spPr>
        <p:txBody>
          <a:bodyPr>
            <a:noAutofit/>
          </a:bodyPr>
          <a:lstStyle/>
          <a:p>
            <a:r>
              <a:rPr lang="en-US" sz="2400" dirty="0" smtClean="0"/>
              <a:t>Describe how your character would react to:</a:t>
            </a:r>
          </a:p>
          <a:p>
            <a:pPr>
              <a:buFont typeface="Arial" panose="020B0604020202020204" pitchFamily="34" charset="0"/>
              <a:buChar char="•"/>
            </a:pPr>
            <a:r>
              <a:rPr lang="en-US" sz="2400" dirty="0" smtClean="0"/>
              <a:t>Being challenged to a fist fight</a:t>
            </a:r>
          </a:p>
          <a:p>
            <a:pPr>
              <a:buFont typeface="Arial" panose="020B0604020202020204" pitchFamily="34" charset="0"/>
              <a:buChar char="•"/>
            </a:pPr>
            <a:r>
              <a:rPr lang="en-US" sz="2400" dirty="0" smtClean="0"/>
              <a:t>Finding a suitcase full of cash</a:t>
            </a:r>
          </a:p>
          <a:p>
            <a:pPr>
              <a:buFont typeface="Arial" panose="020B0604020202020204" pitchFamily="34" charset="0"/>
              <a:buChar char="•"/>
            </a:pPr>
            <a:r>
              <a:rPr lang="en-US" sz="2400" dirty="0" smtClean="0"/>
              <a:t>Speaking in front of a large group of people</a:t>
            </a:r>
          </a:p>
          <a:p>
            <a:pPr>
              <a:buFont typeface="Arial" panose="020B0604020202020204" pitchFamily="34" charset="0"/>
              <a:buChar char="•"/>
            </a:pPr>
            <a:r>
              <a:rPr lang="en-US" sz="2400" dirty="0" smtClean="0"/>
              <a:t>Being cut off in traffic</a:t>
            </a:r>
          </a:p>
          <a:p>
            <a:pPr>
              <a:buFont typeface="Arial" panose="020B0604020202020204" pitchFamily="34" charset="0"/>
              <a:buChar char="•"/>
            </a:pPr>
            <a:r>
              <a:rPr lang="en-US" sz="2400" dirty="0" smtClean="0"/>
              <a:t>Being cut off in conversation</a:t>
            </a:r>
          </a:p>
          <a:p>
            <a:pPr>
              <a:buFont typeface="Arial" panose="020B0604020202020204" pitchFamily="34" charset="0"/>
              <a:buChar char="•"/>
            </a:pPr>
            <a:r>
              <a:rPr lang="en-US" sz="2400" dirty="0" smtClean="0"/>
              <a:t>Running into an old lover</a:t>
            </a:r>
          </a:p>
          <a:p>
            <a:pPr>
              <a:buFont typeface="Arial" panose="020B0604020202020204" pitchFamily="34" charset="0"/>
              <a:buChar char="•"/>
            </a:pPr>
            <a:r>
              <a:rPr lang="en-US" sz="2400" dirty="0" smtClean="0"/>
              <a:t>A funeral</a:t>
            </a:r>
            <a:endParaRPr lang="en-US" sz="2400" dirty="0"/>
          </a:p>
        </p:txBody>
      </p:sp>
    </p:spTree>
    <p:extLst>
      <p:ext uri="{BB962C8B-B14F-4D97-AF65-F5344CB8AC3E}">
        <p14:creationId xmlns:p14="http://schemas.microsoft.com/office/powerpoint/2010/main" val="14581555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US" dirty="0" smtClean="0"/>
              <a:t>Complexity</a:t>
            </a:r>
            <a:endParaRPr lang="en-US" dirty="0"/>
          </a:p>
        </p:txBody>
      </p:sp>
      <p:sp>
        <p:nvSpPr>
          <p:cNvPr id="3" name="Content Placeholder 2"/>
          <p:cNvSpPr>
            <a:spLocks noGrp="1"/>
          </p:cNvSpPr>
          <p:nvPr>
            <p:ph idx="1"/>
          </p:nvPr>
        </p:nvSpPr>
        <p:spPr/>
        <p:txBody>
          <a:bodyPr>
            <a:normAutofit/>
          </a:bodyPr>
          <a:lstStyle/>
          <a:p>
            <a:r>
              <a:rPr lang="en-US" sz="2400" dirty="0" smtClean="0"/>
              <a:t>“[Characters] need to exhibit enough conflict and contradiction that we can recognize them as belonging to the human race; and they should exhibit a range of possibility so that the shift in power in the plot can also produce a shift in purpose or morality. That is, they need to be capable of change” (Janet </a:t>
            </a:r>
            <a:r>
              <a:rPr lang="en-US" sz="2400" dirty="0" err="1" smtClean="0"/>
              <a:t>Burroway</a:t>
            </a:r>
            <a:r>
              <a:rPr lang="en-US" sz="2400" dirty="0" smtClean="0"/>
              <a:t>, </a:t>
            </a:r>
            <a:r>
              <a:rPr lang="en-US" sz="2400" i="1" dirty="0" smtClean="0"/>
              <a:t>Writing Fiction</a:t>
            </a:r>
            <a:r>
              <a:rPr lang="en-US" sz="2400" dirty="0" smtClean="0"/>
              <a:t>).</a:t>
            </a:r>
          </a:p>
          <a:p>
            <a:r>
              <a:rPr lang="en-US" sz="2400" dirty="0" smtClean="0"/>
              <a:t>“The literary story is a story that deals with the complicated human heart with an honest tolerance for the ambiguity in which we live. No good guys, no bad guys, just guys, that is, people bearing up in the crucible of their days and certainly not always—if ever—capable of articulating their position” (</a:t>
            </a:r>
            <a:r>
              <a:rPr lang="en-US" sz="2400" i="1" dirty="0" smtClean="0"/>
              <a:t>Ron Carlson Writes a Story</a:t>
            </a:r>
            <a:r>
              <a:rPr lang="en-US" sz="2400" dirty="0" smtClean="0"/>
              <a:t>)</a:t>
            </a:r>
            <a:endParaRPr lang="en-US" sz="2400" dirty="0"/>
          </a:p>
        </p:txBody>
      </p:sp>
    </p:spTree>
    <p:extLst>
      <p:ext uri="{BB962C8B-B14F-4D97-AF65-F5344CB8AC3E}">
        <p14:creationId xmlns:p14="http://schemas.microsoft.com/office/powerpoint/2010/main" val="8091398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 Polarities</a:t>
            </a:r>
            <a:endParaRPr lang="en-US" dirty="0"/>
          </a:p>
        </p:txBody>
      </p:sp>
      <p:pic>
        <p:nvPicPr>
          <p:cNvPr id="6" name="Content Placeholder 5"/>
          <p:cNvPicPr>
            <a:picLocks noGrp="1" noChangeAspect="1"/>
          </p:cNvPicPr>
          <p:nvPr>
            <p:ph sz="half" idx="1"/>
          </p:nvPr>
        </p:nvPicPr>
        <p:blipFill>
          <a:blip r:embed="rId2"/>
          <a:stretch>
            <a:fillRect/>
          </a:stretch>
        </p:blipFill>
        <p:spPr>
          <a:xfrm>
            <a:off x="1681230" y="1846263"/>
            <a:ext cx="3770177" cy="4022725"/>
          </a:xfrm>
          <a:prstGeom prst="rect">
            <a:avLst/>
          </a:prstGeom>
        </p:spPr>
      </p:pic>
      <p:sp>
        <p:nvSpPr>
          <p:cNvPr id="5" name="Content Placeholder 4"/>
          <p:cNvSpPr>
            <a:spLocks noGrp="1"/>
          </p:cNvSpPr>
          <p:nvPr>
            <p:ph sz="half" idx="2"/>
          </p:nvPr>
        </p:nvSpPr>
        <p:spPr/>
        <p:txBody>
          <a:bodyPr>
            <a:normAutofit/>
          </a:bodyPr>
          <a:lstStyle/>
          <a:p>
            <a:r>
              <a:rPr lang="en-US" sz="2800" dirty="0" smtClean="0"/>
              <a:t>Elegant/Vulgar</a:t>
            </a:r>
          </a:p>
          <a:p>
            <a:r>
              <a:rPr lang="en-US" sz="2800" dirty="0" smtClean="0"/>
              <a:t>Stingy/Generous</a:t>
            </a:r>
          </a:p>
          <a:p>
            <a:r>
              <a:rPr lang="en-US" sz="2800" dirty="0" smtClean="0"/>
              <a:t>Extrovert/Introvert</a:t>
            </a:r>
          </a:p>
          <a:p>
            <a:r>
              <a:rPr lang="en-US" sz="2800" dirty="0" smtClean="0"/>
              <a:t>Cheerful/Morose</a:t>
            </a:r>
          </a:p>
          <a:p>
            <a:r>
              <a:rPr lang="en-US" sz="2800" dirty="0" smtClean="0"/>
              <a:t>Brilliant/Stupid</a:t>
            </a:r>
          </a:p>
          <a:p>
            <a:r>
              <a:rPr lang="en-US" sz="2800" dirty="0" smtClean="0"/>
              <a:t>Public/Private</a:t>
            </a:r>
          </a:p>
          <a:p>
            <a:r>
              <a:rPr lang="en-US" sz="2800" dirty="0" smtClean="0"/>
              <a:t>Etc.</a:t>
            </a:r>
            <a:endParaRPr lang="en-US" sz="2800" dirty="0"/>
          </a:p>
        </p:txBody>
      </p:sp>
    </p:spTree>
    <p:extLst>
      <p:ext uri="{BB962C8B-B14F-4D97-AF65-F5344CB8AC3E}">
        <p14:creationId xmlns:p14="http://schemas.microsoft.com/office/powerpoint/2010/main" val="16387953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 Multiple Roles/Identities</a:t>
            </a:r>
            <a:endParaRPr lang="en-US" dirty="0"/>
          </a:p>
        </p:txBody>
      </p:sp>
      <p:sp>
        <p:nvSpPr>
          <p:cNvPr id="5" name="Text Placeholder 4"/>
          <p:cNvSpPr>
            <a:spLocks noGrp="1"/>
          </p:cNvSpPr>
          <p:nvPr>
            <p:ph type="body" idx="1"/>
          </p:nvPr>
        </p:nvSpPr>
        <p:spPr/>
        <p:txBody>
          <a:bodyPr>
            <a:normAutofit/>
          </a:bodyPr>
          <a:lstStyle/>
          <a:p>
            <a:r>
              <a:rPr lang="en-US" sz="2400" dirty="0" smtClean="0"/>
              <a:t>Character A</a:t>
            </a:r>
            <a:endParaRPr lang="en-US" sz="2400" dirty="0"/>
          </a:p>
        </p:txBody>
      </p:sp>
      <p:sp>
        <p:nvSpPr>
          <p:cNvPr id="6" name="Content Placeholder 5"/>
          <p:cNvSpPr>
            <a:spLocks noGrp="1"/>
          </p:cNvSpPr>
          <p:nvPr>
            <p:ph sz="half" idx="2"/>
          </p:nvPr>
        </p:nvSpPr>
        <p:spPr/>
        <p:txBody>
          <a:bodyPr>
            <a:normAutofit/>
          </a:bodyPr>
          <a:lstStyle/>
          <a:p>
            <a:r>
              <a:rPr lang="en-US" sz="2800" dirty="0" smtClean="0"/>
              <a:t>Mother</a:t>
            </a:r>
          </a:p>
          <a:p>
            <a:r>
              <a:rPr lang="en-US" sz="2800" dirty="0" smtClean="0"/>
              <a:t>Lawyer</a:t>
            </a:r>
          </a:p>
          <a:p>
            <a:r>
              <a:rPr lang="en-US" sz="2800" dirty="0" smtClean="0"/>
              <a:t>Lover</a:t>
            </a:r>
          </a:p>
          <a:p>
            <a:r>
              <a:rPr lang="en-US" sz="2800" dirty="0" smtClean="0"/>
              <a:t>Daughter</a:t>
            </a:r>
          </a:p>
          <a:p>
            <a:r>
              <a:rPr lang="en-US" sz="2800" dirty="0" smtClean="0"/>
              <a:t>Volunteer</a:t>
            </a:r>
          </a:p>
          <a:p>
            <a:r>
              <a:rPr lang="en-US" sz="2800" dirty="0" smtClean="0"/>
              <a:t>Cheater</a:t>
            </a:r>
            <a:endParaRPr lang="en-US" sz="2800" dirty="0"/>
          </a:p>
        </p:txBody>
      </p:sp>
      <p:sp>
        <p:nvSpPr>
          <p:cNvPr id="7" name="Text Placeholder 6"/>
          <p:cNvSpPr>
            <a:spLocks noGrp="1"/>
          </p:cNvSpPr>
          <p:nvPr>
            <p:ph type="body" sz="quarter" idx="3"/>
          </p:nvPr>
        </p:nvSpPr>
        <p:spPr/>
        <p:txBody>
          <a:bodyPr>
            <a:normAutofit/>
          </a:bodyPr>
          <a:lstStyle/>
          <a:p>
            <a:r>
              <a:rPr lang="en-US" sz="2400" dirty="0" smtClean="0"/>
              <a:t>Character B</a:t>
            </a:r>
            <a:endParaRPr lang="en-US" sz="2400" dirty="0"/>
          </a:p>
        </p:txBody>
      </p:sp>
      <p:sp>
        <p:nvSpPr>
          <p:cNvPr id="8" name="Content Placeholder 7"/>
          <p:cNvSpPr>
            <a:spLocks noGrp="1"/>
          </p:cNvSpPr>
          <p:nvPr>
            <p:ph sz="quarter" idx="4"/>
          </p:nvPr>
        </p:nvSpPr>
        <p:spPr/>
        <p:txBody>
          <a:bodyPr>
            <a:normAutofit/>
          </a:bodyPr>
          <a:lstStyle/>
          <a:p>
            <a:r>
              <a:rPr lang="en-US" sz="2800" dirty="0" smtClean="0"/>
              <a:t>Grandfather</a:t>
            </a:r>
          </a:p>
          <a:p>
            <a:r>
              <a:rPr lang="en-US" sz="2800" dirty="0" smtClean="0"/>
              <a:t>Financial Advisor</a:t>
            </a:r>
          </a:p>
          <a:p>
            <a:r>
              <a:rPr lang="en-US" sz="2800" dirty="0" smtClean="0"/>
              <a:t>Widower</a:t>
            </a:r>
          </a:p>
          <a:p>
            <a:r>
              <a:rPr lang="en-US" sz="2800" dirty="0" smtClean="0"/>
              <a:t>Brother</a:t>
            </a:r>
          </a:p>
          <a:p>
            <a:r>
              <a:rPr lang="en-US" sz="2800" dirty="0" smtClean="0"/>
              <a:t>Gardner</a:t>
            </a:r>
          </a:p>
          <a:p>
            <a:r>
              <a:rPr lang="en-US" sz="2800" dirty="0" smtClean="0"/>
              <a:t>Drunkard</a:t>
            </a:r>
            <a:endParaRPr lang="en-US" sz="2800" dirty="0"/>
          </a:p>
        </p:txBody>
      </p:sp>
    </p:spTree>
    <p:extLst>
      <p:ext uri="{BB962C8B-B14F-4D97-AF65-F5344CB8AC3E}">
        <p14:creationId xmlns:p14="http://schemas.microsoft.com/office/powerpoint/2010/main" val="24789881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Write Sympathetically about ALL Characters</a:t>
            </a:r>
            <a:endParaRPr lang="en-US" dirty="0"/>
          </a:p>
        </p:txBody>
      </p:sp>
      <p:sp>
        <p:nvSpPr>
          <p:cNvPr id="8" name="Content Placeholder 7"/>
          <p:cNvSpPr>
            <a:spLocks noGrp="1"/>
          </p:cNvSpPr>
          <p:nvPr>
            <p:ph idx="1"/>
          </p:nvPr>
        </p:nvSpPr>
        <p:spPr/>
        <p:txBody>
          <a:bodyPr>
            <a:normAutofit/>
          </a:bodyPr>
          <a:lstStyle/>
          <a:p>
            <a:pPr>
              <a:buFont typeface="Arial" panose="020B0604020202020204" pitchFamily="34" charset="0"/>
              <a:buChar char="•"/>
            </a:pPr>
            <a:r>
              <a:rPr lang="en-US" sz="3200" dirty="0" smtClean="0"/>
              <a:t>Give Heroes or Heroines a Flaw</a:t>
            </a:r>
          </a:p>
          <a:p>
            <a:pPr lvl="1">
              <a:buFont typeface="Arial" panose="020B0604020202020204" pitchFamily="34" charset="0"/>
              <a:buChar char="•"/>
            </a:pPr>
            <a:r>
              <a:rPr lang="en-US" sz="2800" dirty="0" smtClean="0"/>
              <a:t>Tobias Wolff: mileage can be gained by creating a narrator or protagonist who has done something wrong</a:t>
            </a:r>
          </a:p>
          <a:p>
            <a:pPr lvl="1">
              <a:buFont typeface="Arial" panose="020B0604020202020204" pitchFamily="34" charset="0"/>
              <a:buChar char="•"/>
            </a:pPr>
            <a:r>
              <a:rPr lang="en-US" sz="2800" dirty="0" smtClean="0"/>
              <a:t>That doesn’t make them the villain or evil; it makes them human</a:t>
            </a:r>
          </a:p>
          <a:p>
            <a:pPr>
              <a:buFont typeface="Arial" panose="020B0604020202020204" pitchFamily="34" charset="0"/>
              <a:buChar char="•"/>
            </a:pPr>
            <a:r>
              <a:rPr lang="en-US" sz="3200" dirty="0" smtClean="0"/>
              <a:t>Give Villains Some Positive Quality</a:t>
            </a:r>
          </a:p>
          <a:p>
            <a:pPr lvl="1">
              <a:buFont typeface="Arial" panose="020B0604020202020204" pitchFamily="34" charset="0"/>
              <a:buChar char="•"/>
            </a:pPr>
            <a:r>
              <a:rPr lang="en-US" sz="2800" dirty="0" smtClean="0"/>
              <a:t>Anton Chekhov: petting-the-dog moment</a:t>
            </a:r>
          </a:p>
          <a:p>
            <a:pPr lvl="1">
              <a:buFont typeface="Arial" panose="020B0604020202020204" pitchFamily="34" charset="0"/>
              <a:buChar char="•"/>
            </a:pPr>
            <a:r>
              <a:rPr lang="en-US" sz="2800" dirty="0" smtClean="0"/>
              <a:t>Humanizing villain raises the stakes within the conflict and reminds reader of his/her humanity</a:t>
            </a:r>
            <a:endParaRPr lang="en-US" sz="2800" dirty="0"/>
          </a:p>
        </p:txBody>
      </p:sp>
    </p:spTree>
    <p:extLst>
      <p:ext uri="{BB962C8B-B14F-4D97-AF65-F5344CB8AC3E}">
        <p14:creationId xmlns:p14="http://schemas.microsoft.com/office/powerpoint/2010/main" val="3707907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Writing Exercise: Who Am I? </a:t>
            </a:r>
            <a:br>
              <a:rPr lang="en-US" dirty="0" smtClean="0"/>
            </a:br>
            <a:r>
              <a:rPr lang="en-US" dirty="0" smtClean="0"/>
              <a:t>(Characterization Exercise F)</a:t>
            </a:r>
            <a:endParaRPr lang="en-US" dirty="0"/>
          </a:p>
        </p:txBody>
      </p:sp>
      <p:sp>
        <p:nvSpPr>
          <p:cNvPr id="8" name="Content Placeholder 7"/>
          <p:cNvSpPr>
            <a:spLocks noGrp="1"/>
          </p:cNvSpPr>
          <p:nvPr>
            <p:ph idx="1"/>
          </p:nvPr>
        </p:nvSpPr>
        <p:spPr/>
        <p:txBody>
          <a:bodyPr>
            <a:normAutofit/>
          </a:bodyPr>
          <a:lstStyle/>
          <a:p>
            <a:r>
              <a:rPr lang="en-US" sz="2400" dirty="0" smtClean="0"/>
              <a:t>List your character’s name across the top of a sheet of paper and write “I am…” ten times. Turn each “I am” into a sentence describing the character.</a:t>
            </a:r>
          </a:p>
          <a:p>
            <a:pPr lvl="1"/>
            <a:r>
              <a:rPr lang="en-US" sz="2000" dirty="0" smtClean="0"/>
              <a:t>I am a girl with short brown hair.</a:t>
            </a:r>
          </a:p>
          <a:p>
            <a:pPr lvl="1"/>
            <a:r>
              <a:rPr lang="en-US" sz="2000" dirty="0" smtClean="0"/>
              <a:t>I am looking forward to the day I don’t live with my mother.</a:t>
            </a:r>
          </a:p>
          <a:p>
            <a:pPr lvl="1"/>
            <a:r>
              <a:rPr lang="en-US" sz="2000" dirty="0" smtClean="0"/>
              <a:t>I am going to be famous someday, etc…</a:t>
            </a:r>
          </a:p>
          <a:p>
            <a:r>
              <a:rPr lang="en-US" sz="2400" dirty="0" smtClean="0"/>
              <a:t>Once you have established a character’s most prominent traits, round him/her out. Make another list, but this time use the “I </a:t>
            </a:r>
            <a:r>
              <a:rPr lang="en-US" sz="2400" dirty="0" err="1" smtClean="0"/>
              <a:t>ams</a:t>
            </a:r>
            <a:r>
              <a:rPr lang="en-US" sz="2400" dirty="0" smtClean="0"/>
              <a:t>” to explore the hidden side.</a:t>
            </a:r>
          </a:p>
          <a:p>
            <a:pPr lvl="1"/>
            <a:r>
              <a:rPr lang="en-US" sz="2000" dirty="0" smtClean="0"/>
              <a:t>I am blonde, but I wish I had black hair.</a:t>
            </a:r>
          </a:p>
          <a:p>
            <a:pPr lvl="1"/>
            <a:r>
              <a:rPr lang="en-US" sz="2000" dirty="0" smtClean="0"/>
              <a:t>I am afraid to live on my own.</a:t>
            </a:r>
          </a:p>
          <a:p>
            <a:pPr lvl="1"/>
            <a:r>
              <a:rPr lang="en-US" sz="2000" dirty="0" smtClean="0"/>
              <a:t>I am not good at anything; in fact, I am average, etc…</a:t>
            </a:r>
          </a:p>
        </p:txBody>
      </p:sp>
    </p:spTree>
    <p:extLst>
      <p:ext uri="{BB962C8B-B14F-4D97-AF65-F5344CB8AC3E}">
        <p14:creationId xmlns:p14="http://schemas.microsoft.com/office/powerpoint/2010/main" val="17211864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279042" y="145670"/>
            <a:ext cx="10058400" cy="717550"/>
          </a:xfrm>
        </p:spPr>
        <p:txBody>
          <a:bodyPr>
            <a:normAutofit/>
          </a:bodyPr>
          <a:lstStyle/>
          <a:p>
            <a:r>
              <a:rPr lang="en-US" dirty="0" smtClean="0"/>
              <a:t>What have you made?</a:t>
            </a:r>
            <a:endParaRPr lang="en-US" dirty="0"/>
          </a:p>
        </p:txBody>
      </p:sp>
      <p:sp>
        <p:nvSpPr>
          <p:cNvPr id="7" name="TextBox 6"/>
          <p:cNvSpPr txBox="1"/>
          <p:nvPr/>
        </p:nvSpPr>
        <p:spPr>
          <a:xfrm>
            <a:off x="5434885" y="764024"/>
            <a:ext cx="6181859" cy="6463308"/>
          </a:xfrm>
          <a:prstGeom prst="rect">
            <a:avLst/>
          </a:prstGeom>
          <a:noFill/>
        </p:spPr>
        <p:txBody>
          <a:bodyPr wrap="square" rtlCol="0">
            <a:spAutoFit/>
          </a:bodyPr>
          <a:lstStyle/>
          <a:p>
            <a:r>
              <a:rPr lang="en-US" sz="2400" dirty="0" smtClean="0"/>
              <a:t>A character with</a:t>
            </a:r>
          </a:p>
          <a:p>
            <a:pPr marL="285750" indent="-285750">
              <a:buFont typeface="Arial" panose="020B0604020202020204" pitchFamily="34" charset="0"/>
              <a:buChar char="•"/>
            </a:pPr>
            <a:r>
              <a:rPr lang="en-US" sz="2400" dirty="0" smtClean="0"/>
              <a:t>Basic identifiable features (name, groups, </a:t>
            </a:r>
            <a:r>
              <a:rPr lang="en-US" sz="2400" dirty="0" err="1" smtClean="0"/>
              <a:t>etc</a:t>
            </a:r>
            <a:r>
              <a:rPr lang="en-US" sz="2400" dirty="0" smtClean="0"/>
              <a:t>)</a:t>
            </a:r>
          </a:p>
          <a:p>
            <a:pPr marL="285750" indent="-285750">
              <a:buFont typeface="Arial" panose="020B0604020202020204" pitchFamily="34" charset="0"/>
              <a:buChar char="•"/>
            </a:pPr>
            <a:r>
              <a:rPr lang="en-US" sz="2400" dirty="0" smtClean="0"/>
              <a:t>A secret that provides depth and could fuel conflict</a:t>
            </a:r>
          </a:p>
          <a:p>
            <a:pPr marL="285750" indent="-285750">
              <a:buFont typeface="Arial" panose="020B0604020202020204" pitchFamily="34" charset="0"/>
              <a:buChar char="•"/>
            </a:pPr>
            <a:r>
              <a:rPr lang="en-US" sz="2400" dirty="0" smtClean="0"/>
              <a:t>Unique physical features which make them authentic and can play a role in their development, conflict, </a:t>
            </a:r>
            <a:r>
              <a:rPr lang="en-US" sz="2400" dirty="0" err="1" smtClean="0"/>
              <a:t>etc</a:t>
            </a:r>
            <a:endParaRPr lang="en-US" sz="2400" dirty="0" smtClean="0"/>
          </a:p>
          <a:p>
            <a:pPr marL="285750" indent="-285750">
              <a:buFont typeface="Arial" panose="020B0604020202020204" pitchFamily="34" charset="0"/>
              <a:buChar char="•"/>
            </a:pPr>
            <a:r>
              <a:rPr lang="en-US" sz="2400" dirty="0"/>
              <a:t>A “inventory” of character movements and physical objects which reveals the unspoken depth of their character</a:t>
            </a:r>
          </a:p>
          <a:p>
            <a:pPr marL="285750" indent="-285750">
              <a:buFont typeface="Arial" panose="020B0604020202020204" pitchFamily="34" charset="0"/>
              <a:buChar char="•"/>
            </a:pPr>
            <a:r>
              <a:rPr lang="en-US" sz="2400" dirty="0" smtClean="0"/>
              <a:t>A </a:t>
            </a:r>
            <a:r>
              <a:rPr lang="en-US" sz="2400" dirty="0" smtClean="0"/>
              <a:t>“spine” or “motor” which drives all of their decision-making, thus making their actions natural and, at times, surprising</a:t>
            </a:r>
          </a:p>
          <a:p>
            <a:pPr marL="285750" indent="-285750">
              <a:buFont typeface="Arial" panose="020B0604020202020204" pitchFamily="34" charset="0"/>
              <a:buChar char="•"/>
            </a:pPr>
            <a:r>
              <a:rPr lang="en-US" sz="2400" dirty="0" smtClean="0"/>
              <a:t>The level of complexity and contradiction which we experience with real people </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pic>
        <p:nvPicPr>
          <p:cNvPr id="2050" name="Picture 2" descr="Image result for unique mannequin he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549" y="863220"/>
            <a:ext cx="3800475" cy="5715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no face manneq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549" y="1481406"/>
            <a:ext cx="3940599" cy="394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5837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2052"/>
                                        </p:tgtEl>
                                      </p:cBhvr>
                                    </p:animEffect>
                                    <p:set>
                                      <p:cBhvr>
                                        <p:cTn id="11" dur="1" fill="hold">
                                          <p:stCondLst>
                                            <p:cond delay="499"/>
                                          </p:stCondLst>
                                        </p:cTn>
                                        <p:tgtEl>
                                          <p:spTgt spid="205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05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2024</TotalTime>
  <Words>2352</Words>
  <Application>Microsoft Office PowerPoint</Application>
  <PresentationFormat>Widescreen</PresentationFormat>
  <Paragraphs>214</Paragraphs>
  <Slides>33</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Calibri Light</vt:lpstr>
      <vt:lpstr>Courier New</vt:lpstr>
      <vt:lpstr>Impact</vt:lpstr>
      <vt:lpstr>Wingdings</vt:lpstr>
      <vt:lpstr>Retrospect</vt:lpstr>
      <vt:lpstr>Characterization</vt:lpstr>
      <vt:lpstr>Goal: create a character with…</vt:lpstr>
      <vt:lpstr>Rules of the Workshop</vt:lpstr>
      <vt:lpstr>PowerPoint Presentation</vt:lpstr>
      <vt:lpstr>Where do Characters Come From? Discuss</vt:lpstr>
      <vt:lpstr>Dynamic and Static Characters</vt:lpstr>
      <vt:lpstr>Flat or Round Characters</vt:lpstr>
      <vt:lpstr>PowerPoint Presentation</vt:lpstr>
      <vt:lpstr>Authenticity Agenda Complexity</vt:lpstr>
      <vt:lpstr>Building Authenticity: Identifying Info</vt:lpstr>
      <vt:lpstr>Authenticity</vt:lpstr>
      <vt:lpstr>Building Authenticity: Defy Stereotypes</vt:lpstr>
      <vt:lpstr>Building Authenticity: Names</vt:lpstr>
      <vt:lpstr>Let’s Build a Character!  (Characterization Exercise A)</vt:lpstr>
      <vt:lpstr>Showing Us the Character versus  Telling Us about the Character</vt:lpstr>
      <vt:lpstr>Showing Character through Inventory</vt:lpstr>
      <vt:lpstr>Characterization Exercise B</vt:lpstr>
      <vt:lpstr>Inventory: Appearance</vt:lpstr>
      <vt:lpstr>Inventory: Appearance</vt:lpstr>
      <vt:lpstr>Characterization Exercise C</vt:lpstr>
      <vt:lpstr>Agenda</vt:lpstr>
      <vt:lpstr>Agenda: The Character’s “Spine”</vt:lpstr>
      <vt:lpstr>Hey, Remember Me?  Characterization Exercise D</vt:lpstr>
      <vt:lpstr>Movement and Action</vt:lpstr>
      <vt:lpstr>Movement and Action</vt:lpstr>
      <vt:lpstr>Movement and Action</vt:lpstr>
      <vt:lpstr>Movement and Action (Characterization Exercise E)</vt:lpstr>
      <vt:lpstr>Complexity</vt:lpstr>
      <vt:lpstr>Consider Polarities</vt:lpstr>
      <vt:lpstr>Consider Multiple Roles/Identities</vt:lpstr>
      <vt:lpstr>Write Sympathetically about ALL Characters</vt:lpstr>
      <vt:lpstr>Writing Exercise: Who Am I?  (Characterization Exercise F)</vt:lpstr>
      <vt:lpstr>What have you made?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Characterization</dc:title>
  <dc:creator>Mark</dc:creator>
  <cp:lastModifiedBy>Mark</cp:lastModifiedBy>
  <cp:revision>71</cp:revision>
  <dcterms:created xsi:type="dcterms:W3CDTF">2015-08-12T05:13:41Z</dcterms:created>
  <dcterms:modified xsi:type="dcterms:W3CDTF">2016-11-05T15:41:00Z</dcterms:modified>
</cp:coreProperties>
</file>